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8" r:id="rId5"/>
  </p:sldMasterIdLst>
  <p:notesMasterIdLst>
    <p:notesMasterId r:id="rId25"/>
  </p:notesMasterIdLst>
  <p:handoutMasterIdLst>
    <p:handoutMasterId r:id="rId26"/>
  </p:handoutMasterIdLst>
  <p:sldIdLst>
    <p:sldId id="258" r:id="rId6"/>
    <p:sldId id="285" r:id="rId7"/>
    <p:sldId id="286" r:id="rId8"/>
    <p:sldId id="290" r:id="rId9"/>
    <p:sldId id="291" r:id="rId10"/>
    <p:sldId id="292" r:id="rId11"/>
    <p:sldId id="296" r:id="rId12"/>
    <p:sldId id="300" r:id="rId13"/>
    <p:sldId id="295" r:id="rId14"/>
    <p:sldId id="301" r:id="rId15"/>
    <p:sldId id="293" r:id="rId16"/>
    <p:sldId id="287" r:id="rId17"/>
    <p:sldId id="294" r:id="rId18"/>
    <p:sldId id="289" r:id="rId19"/>
    <p:sldId id="376" r:id="rId20"/>
    <p:sldId id="297" r:id="rId21"/>
    <p:sldId id="298" r:id="rId22"/>
    <p:sldId id="284" r:id="rId23"/>
    <p:sldId id="29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7538A4"/>
    <a:srgbClr val="BFBFBF"/>
    <a:srgbClr val="0070C0"/>
    <a:srgbClr val="50C987"/>
    <a:srgbClr val="035DC1"/>
    <a:srgbClr val="0356B1"/>
    <a:srgbClr val="024EA2"/>
    <a:srgbClr val="024B9C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77578" autoAdjust="0"/>
  </p:normalViewPr>
  <p:slideViewPr>
    <p:cSldViewPr snapToGrid="0">
      <p:cViewPr varScale="1">
        <p:scale>
          <a:sx n="74" d="100"/>
          <a:sy n="74" d="100"/>
        </p:scale>
        <p:origin x="376" y="56"/>
      </p:cViewPr>
      <p:guideLst>
        <p:guide orient="horz" pos="2092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-108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8A8BEA-CC4F-441D-BA78-866688137B2C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1719A8D7-31C2-465D-B38A-ACB071699014}">
      <dgm:prSet phldrT="[Text]" custT="1"/>
      <dgm:spPr/>
      <dgm:t>
        <a:bodyPr/>
        <a:lstStyle/>
        <a:p>
          <a:r>
            <a:rPr lang="en-IE" sz="1600" b="1"/>
            <a:t>July 2025</a:t>
          </a:r>
        </a:p>
        <a:p>
          <a:r>
            <a:rPr lang="en-IE" sz="1600"/>
            <a:t>Kick off: sharing of guidelines</a:t>
          </a:r>
        </a:p>
      </dgm:t>
    </dgm:pt>
    <dgm:pt modelId="{17DBDFA6-687A-4AB9-AB95-CC0FD14824E6}" type="parTrans" cxnId="{D12A2E73-726F-43B9-BC6B-00370044CFFF}">
      <dgm:prSet/>
      <dgm:spPr/>
      <dgm:t>
        <a:bodyPr/>
        <a:lstStyle/>
        <a:p>
          <a:endParaRPr lang="en-IE" sz="1600"/>
        </a:p>
      </dgm:t>
    </dgm:pt>
    <dgm:pt modelId="{7DBEDC28-4E8D-4E00-9359-C5516E9AB1B0}" type="sibTrans" cxnId="{D12A2E73-726F-43B9-BC6B-00370044CFFF}">
      <dgm:prSet/>
      <dgm:spPr/>
      <dgm:t>
        <a:bodyPr/>
        <a:lstStyle/>
        <a:p>
          <a:endParaRPr lang="en-IE" sz="1600"/>
        </a:p>
      </dgm:t>
    </dgm:pt>
    <dgm:pt modelId="{8DEEBFDF-E7A6-403A-B73F-DA6287DDFB0F}">
      <dgm:prSet phldrT="[Text]" custT="1"/>
      <dgm:spPr/>
      <dgm:t>
        <a:bodyPr/>
        <a:lstStyle/>
        <a:p>
          <a:r>
            <a:rPr lang="en-IE" sz="1600" b="1" dirty="0"/>
            <a:t>Sept 2025</a:t>
          </a:r>
          <a:br>
            <a:rPr lang="en-IE" sz="1600" dirty="0"/>
          </a:br>
          <a:r>
            <a:rPr lang="en-IE" sz="1600" dirty="0"/>
            <a:t>Online workshop on the design of phasing out strategies</a:t>
          </a:r>
        </a:p>
      </dgm:t>
    </dgm:pt>
    <dgm:pt modelId="{7B1B22D3-63B1-4D7F-AFFC-E2FB724B131C}" type="parTrans" cxnId="{ED3C139F-EC2D-4D8B-B527-C44978D4A15B}">
      <dgm:prSet/>
      <dgm:spPr/>
      <dgm:t>
        <a:bodyPr/>
        <a:lstStyle/>
        <a:p>
          <a:endParaRPr lang="en-IE" sz="2800"/>
        </a:p>
      </dgm:t>
    </dgm:pt>
    <dgm:pt modelId="{FF300D29-3096-4796-B145-28290BF5EAFD}" type="sibTrans" cxnId="{ED3C139F-EC2D-4D8B-B527-C44978D4A15B}">
      <dgm:prSet/>
      <dgm:spPr/>
      <dgm:t>
        <a:bodyPr/>
        <a:lstStyle/>
        <a:p>
          <a:endParaRPr lang="en-IE" sz="2800"/>
        </a:p>
      </dgm:t>
    </dgm:pt>
    <dgm:pt modelId="{B20F8CE8-8564-4326-95F1-87A4A06A9E5E}">
      <dgm:prSet phldrT="[Text]" custT="1"/>
      <dgm:spPr/>
      <dgm:t>
        <a:bodyPr/>
        <a:lstStyle/>
        <a:p>
          <a:r>
            <a:rPr lang="en-IE" sz="1600" b="1" dirty="0"/>
            <a:t>Dec 2025</a:t>
          </a:r>
          <a:br>
            <a:rPr lang="en-IE" sz="1600" dirty="0"/>
          </a:br>
          <a:r>
            <a:rPr lang="en-IE" sz="1600" dirty="0"/>
            <a:t>Feedback round: draft strategies shared with EC services</a:t>
          </a:r>
        </a:p>
      </dgm:t>
    </dgm:pt>
    <dgm:pt modelId="{C6141EA4-1670-4CEC-824E-7F3153DF7D51}" type="sibTrans" cxnId="{1D58A98D-88B4-42E6-A956-E4ECB174DC5C}">
      <dgm:prSet/>
      <dgm:spPr/>
      <dgm:t>
        <a:bodyPr/>
        <a:lstStyle/>
        <a:p>
          <a:endParaRPr lang="en-IE" sz="2800"/>
        </a:p>
      </dgm:t>
    </dgm:pt>
    <dgm:pt modelId="{12202A7C-74DC-4C2F-B6CE-2BD5FA31F7BE}" type="parTrans" cxnId="{1D58A98D-88B4-42E6-A956-E4ECB174DC5C}">
      <dgm:prSet/>
      <dgm:spPr/>
      <dgm:t>
        <a:bodyPr/>
        <a:lstStyle/>
        <a:p>
          <a:endParaRPr lang="en-IE" sz="2800"/>
        </a:p>
      </dgm:t>
    </dgm:pt>
    <dgm:pt modelId="{300AADFB-17C9-426C-BDE0-19F44C30A984}">
      <dgm:prSet phldrT="[Text]" custT="1"/>
      <dgm:spPr/>
      <dgm:t>
        <a:bodyPr/>
        <a:lstStyle/>
        <a:p>
          <a:r>
            <a:rPr lang="en-IE" sz="1600" b="1" dirty="0"/>
            <a:t>Jan 2026</a:t>
          </a:r>
          <a:br>
            <a:rPr lang="en-IE" sz="1600" dirty="0"/>
          </a:br>
          <a:r>
            <a:rPr lang="en-IE" sz="1600" dirty="0"/>
            <a:t>Feedback round: feedback from EC services for revisions</a:t>
          </a:r>
        </a:p>
      </dgm:t>
    </dgm:pt>
    <dgm:pt modelId="{C643C6D2-14C8-4A72-99D1-E4CFDC1A6E85}" type="sibTrans" cxnId="{884EECD8-0AA9-4890-9D08-4BBC5E40ABB3}">
      <dgm:prSet/>
      <dgm:spPr/>
      <dgm:t>
        <a:bodyPr/>
        <a:lstStyle/>
        <a:p>
          <a:endParaRPr lang="en-IE" sz="2800"/>
        </a:p>
      </dgm:t>
    </dgm:pt>
    <dgm:pt modelId="{BC51481D-D949-4BB5-89C7-482589D48DAE}" type="parTrans" cxnId="{884EECD8-0AA9-4890-9D08-4BBC5E40ABB3}">
      <dgm:prSet/>
      <dgm:spPr/>
      <dgm:t>
        <a:bodyPr/>
        <a:lstStyle/>
        <a:p>
          <a:endParaRPr lang="en-IE" sz="2800"/>
        </a:p>
      </dgm:t>
    </dgm:pt>
    <dgm:pt modelId="{66C1F25D-84FD-415C-8A34-692131CF0790}">
      <dgm:prSet phldrT="[Text]" custT="1"/>
      <dgm:spPr/>
      <dgm:t>
        <a:bodyPr/>
        <a:lstStyle/>
        <a:p>
          <a:r>
            <a:rPr lang="en-IE" sz="1600" b="1"/>
            <a:t>Mar 2026</a:t>
          </a:r>
          <a:br>
            <a:rPr lang="en-IE" sz="1600"/>
          </a:br>
          <a:r>
            <a:rPr lang="en-IE" sz="1600"/>
            <a:t>Finalisation &amp; adoption</a:t>
          </a:r>
        </a:p>
      </dgm:t>
    </dgm:pt>
    <dgm:pt modelId="{8948B935-DB2F-4683-9089-4846FE885C80}" type="sibTrans" cxnId="{205CC1F4-4FD2-48BE-B6A3-49828C7F399F}">
      <dgm:prSet/>
      <dgm:spPr/>
      <dgm:t>
        <a:bodyPr/>
        <a:lstStyle/>
        <a:p>
          <a:endParaRPr lang="en-IE" sz="2800"/>
        </a:p>
      </dgm:t>
    </dgm:pt>
    <dgm:pt modelId="{CD780E3F-9A50-4B6E-B467-3E62C734CAF2}" type="parTrans" cxnId="{205CC1F4-4FD2-48BE-B6A3-49828C7F399F}">
      <dgm:prSet/>
      <dgm:spPr/>
      <dgm:t>
        <a:bodyPr/>
        <a:lstStyle/>
        <a:p>
          <a:endParaRPr lang="en-IE" sz="2800"/>
        </a:p>
      </dgm:t>
    </dgm:pt>
    <dgm:pt modelId="{52355872-467D-42B8-B4CB-977388FA1B8E}" type="pres">
      <dgm:prSet presAssocID="{808A8BEA-CC4F-441D-BA78-866688137B2C}" presName="Name0" presStyleCnt="0">
        <dgm:presLayoutVars>
          <dgm:dir/>
          <dgm:resizeHandles val="exact"/>
        </dgm:presLayoutVars>
      </dgm:prSet>
      <dgm:spPr/>
    </dgm:pt>
    <dgm:pt modelId="{62EE350A-8035-42BF-BB64-F482E283CFDC}" type="pres">
      <dgm:prSet presAssocID="{808A8BEA-CC4F-441D-BA78-866688137B2C}" presName="arrow" presStyleLbl="bgShp" presStyleIdx="0" presStyleCnt="1"/>
      <dgm:spPr/>
    </dgm:pt>
    <dgm:pt modelId="{F23A6820-1E59-40F5-9545-13238FE11C32}" type="pres">
      <dgm:prSet presAssocID="{808A8BEA-CC4F-441D-BA78-866688137B2C}" presName="points" presStyleCnt="0"/>
      <dgm:spPr/>
    </dgm:pt>
    <dgm:pt modelId="{2D567857-0BF1-49E7-97A7-42B6276B7826}" type="pres">
      <dgm:prSet presAssocID="{1719A8D7-31C2-465D-B38A-ACB071699014}" presName="compositeA" presStyleCnt="0"/>
      <dgm:spPr/>
    </dgm:pt>
    <dgm:pt modelId="{6B7260CD-D739-4C3D-A45A-77A111C229AA}" type="pres">
      <dgm:prSet presAssocID="{1719A8D7-31C2-465D-B38A-ACB071699014}" presName="textA" presStyleLbl="revTx" presStyleIdx="0" presStyleCnt="5" custScaleX="206244">
        <dgm:presLayoutVars>
          <dgm:bulletEnabled val="1"/>
        </dgm:presLayoutVars>
      </dgm:prSet>
      <dgm:spPr/>
    </dgm:pt>
    <dgm:pt modelId="{877DB362-142D-413D-ACEF-D7F4F5C59500}" type="pres">
      <dgm:prSet presAssocID="{1719A8D7-31C2-465D-B38A-ACB071699014}" presName="circleA" presStyleLbl="node1" presStyleIdx="0" presStyleCnt="5"/>
      <dgm:spPr/>
    </dgm:pt>
    <dgm:pt modelId="{A2EF27D0-9789-4C20-AE35-41A68F5E3631}" type="pres">
      <dgm:prSet presAssocID="{1719A8D7-31C2-465D-B38A-ACB071699014}" presName="spaceA" presStyleCnt="0"/>
      <dgm:spPr/>
    </dgm:pt>
    <dgm:pt modelId="{29CD754C-1CAA-4209-90B2-F6BA4D33FF95}" type="pres">
      <dgm:prSet presAssocID="{7DBEDC28-4E8D-4E00-9359-C5516E9AB1B0}" presName="space" presStyleCnt="0"/>
      <dgm:spPr/>
    </dgm:pt>
    <dgm:pt modelId="{FE1EB7C1-BEBF-4769-85BC-C1AACC5549BC}" type="pres">
      <dgm:prSet presAssocID="{8DEEBFDF-E7A6-403A-B73F-DA6287DDFB0F}" presName="compositeB" presStyleCnt="0"/>
      <dgm:spPr/>
    </dgm:pt>
    <dgm:pt modelId="{0A8306B1-D1B0-47E2-8AF7-062C4940EC5A}" type="pres">
      <dgm:prSet presAssocID="{8DEEBFDF-E7A6-403A-B73F-DA6287DDFB0F}" presName="textB" presStyleLbl="revTx" presStyleIdx="1" presStyleCnt="5" custScaleX="261553">
        <dgm:presLayoutVars>
          <dgm:bulletEnabled val="1"/>
        </dgm:presLayoutVars>
      </dgm:prSet>
      <dgm:spPr/>
    </dgm:pt>
    <dgm:pt modelId="{7B9054B1-BF1E-4955-BBD8-B5F228A4E558}" type="pres">
      <dgm:prSet presAssocID="{8DEEBFDF-E7A6-403A-B73F-DA6287DDFB0F}" presName="circleB" presStyleLbl="node1" presStyleIdx="1" presStyleCnt="5"/>
      <dgm:spPr/>
    </dgm:pt>
    <dgm:pt modelId="{A6D6AC83-E3D5-4D80-B466-83E26FC3D65E}" type="pres">
      <dgm:prSet presAssocID="{8DEEBFDF-E7A6-403A-B73F-DA6287DDFB0F}" presName="spaceB" presStyleCnt="0"/>
      <dgm:spPr/>
    </dgm:pt>
    <dgm:pt modelId="{709B0274-6F61-4963-8FD7-6219BB2583F4}" type="pres">
      <dgm:prSet presAssocID="{FF300D29-3096-4796-B145-28290BF5EAFD}" presName="space" presStyleCnt="0"/>
      <dgm:spPr/>
    </dgm:pt>
    <dgm:pt modelId="{8F3B69B5-4CBE-4F99-A98C-09502DD72E47}" type="pres">
      <dgm:prSet presAssocID="{B20F8CE8-8564-4326-95F1-87A4A06A9E5E}" presName="compositeA" presStyleCnt="0"/>
      <dgm:spPr/>
    </dgm:pt>
    <dgm:pt modelId="{7466AB3F-7FC9-4733-ABD1-31666A0FFDC6}" type="pres">
      <dgm:prSet presAssocID="{B20F8CE8-8564-4326-95F1-87A4A06A9E5E}" presName="textA" presStyleLbl="revTx" presStyleIdx="2" presStyleCnt="5" custScaleX="225487" custLinFactNeighborX="14792" custLinFactNeighborY="-2922">
        <dgm:presLayoutVars>
          <dgm:bulletEnabled val="1"/>
        </dgm:presLayoutVars>
      </dgm:prSet>
      <dgm:spPr/>
    </dgm:pt>
    <dgm:pt modelId="{A0EC9C3A-7EA4-4133-BDA4-FD8563247480}" type="pres">
      <dgm:prSet presAssocID="{B20F8CE8-8564-4326-95F1-87A4A06A9E5E}" presName="circleA" presStyleLbl="node1" presStyleIdx="2" presStyleCnt="5" custLinFactNeighborX="93504"/>
      <dgm:spPr/>
    </dgm:pt>
    <dgm:pt modelId="{A680A524-03C4-459D-BA08-DB0506D5B786}" type="pres">
      <dgm:prSet presAssocID="{B20F8CE8-8564-4326-95F1-87A4A06A9E5E}" presName="spaceA" presStyleCnt="0"/>
      <dgm:spPr/>
    </dgm:pt>
    <dgm:pt modelId="{12E04C58-8C0D-4B26-9279-6C5618512A5B}" type="pres">
      <dgm:prSet presAssocID="{C6141EA4-1670-4CEC-824E-7F3153DF7D51}" presName="space" presStyleCnt="0"/>
      <dgm:spPr/>
    </dgm:pt>
    <dgm:pt modelId="{71DB61D2-BE8D-4027-B8DF-BBE40C7B22AE}" type="pres">
      <dgm:prSet presAssocID="{300AADFB-17C9-426C-BDE0-19F44C30A984}" presName="compositeB" presStyleCnt="0"/>
      <dgm:spPr/>
    </dgm:pt>
    <dgm:pt modelId="{CBAF3D15-576E-42A4-B372-47616F8FB656}" type="pres">
      <dgm:prSet presAssocID="{300AADFB-17C9-426C-BDE0-19F44C30A984}" presName="textB" presStyleLbl="revTx" presStyleIdx="3" presStyleCnt="5" custScaleX="281309" custLinFactNeighborX="43475">
        <dgm:presLayoutVars>
          <dgm:bulletEnabled val="1"/>
        </dgm:presLayoutVars>
      </dgm:prSet>
      <dgm:spPr/>
    </dgm:pt>
    <dgm:pt modelId="{BE83B6E1-85D3-4F53-B772-CDCC2709B8F9}" type="pres">
      <dgm:prSet presAssocID="{300AADFB-17C9-426C-BDE0-19F44C30A984}" presName="circleB" presStyleLbl="node1" presStyleIdx="3" presStyleCnt="5" custLinFactX="100000" custLinFactNeighborX="192191"/>
      <dgm:spPr/>
    </dgm:pt>
    <dgm:pt modelId="{9BC4C3AE-C78C-4E85-A8DD-2A794F109F12}" type="pres">
      <dgm:prSet presAssocID="{300AADFB-17C9-426C-BDE0-19F44C30A984}" presName="spaceB" presStyleCnt="0"/>
      <dgm:spPr/>
    </dgm:pt>
    <dgm:pt modelId="{19AAFCB8-233D-4F46-8D86-8A85F1DAE523}" type="pres">
      <dgm:prSet presAssocID="{C643C6D2-14C8-4A72-99D1-E4CFDC1A6E85}" presName="space" presStyleCnt="0"/>
      <dgm:spPr/>
    </dgm:pt>
    <dgm:pt modelId="{EB8FDC70-0555-4BDC-A09B-3A26EADB597C}" type="pres">
      <dgm:prSet presAssocID="{66C1F25D-84FD-415C-8A34-692131CF0790}" presName="compositeA" presStyleCnt="0"/>
      <dgm:spPr/>
    </dgm:pt>
    <dgm:pt modelId="{7C4814C0-5683-4F12-8F03-032109EABC67}" type="pres">
      <dgm:prSet presAssocID="{66C1F25D-84FD-415C-8A34-692131CF0790}" presName="textA" presStyleLbl="revTx" presStyleIdx="4" presStyleCnt="5" custScaleX="212275" custLinFactNeighborX="44870">
        <dgm:presLayoutVars>
          <dgm:bulletEnabled val="1"/>
        </dgm:presLayoutVars>
      </dgm:prSet>
      <dgm:spPr/>
    </dgm:pt>
    <dgm:pt modelId="{243D476B-D3CD-4E06-A567-FF9E5E098CA5}" type="pres">
      <dgm:prSet presAssocID="{66C1F25D-84FD-415C-8A34-692131CF0790}" presName="circleA" presStyleLbl="node1" presStyleIdx="4" presStyleCnt="5" custLinFactX="100000" custLinFactNeighborX="192200"/>
      <dgm:spPr/>
    </dgm:pt>
    <dgm:pt modelId="{3FE13FC4-0797-4AE2-9DCA-E31D3FD68EA0}" type="pres">
      <dgm:prSet presAssocID="{66C1F25D-84FD-415C-8A34-692131CF0790}" presName="spaceA" presStyleCnt="0"/>
      <dgm:spPr/>
    </dgm:pt>
  </dgm:ptLst>
  <dgm:cxnLst>
    <dgm:cxn modelId="{D12A2E73-726F-43B9-BC6B-00370044CFFF}" srcId="{808A8BEA-CC4F-441D-BA78-866688137B2C}" destId="{1719A8D7-31C2-465D-B38A-ACB071699014}" srcOrd="0" destOrd="0" parTransId="{17DBDFA6-687A-4AB9-AB95-CC0FD14824E6}" sibTransId="{7DBEDC28-4E8D-4E00-9359-C5516E9AB1B0}"/>
    <dgm:cxn modelId="{297E4685-6C48-4938-8576-648FD7935539}" type="presOf" srcId="{8DEEBFDF-E7A6-403A-B73F-DA6287DDFB0F}" destId="{0A8306B1-D1B0-47E2-8AF7-062C4940EC5A}" srcOrd="0" destOrd="0" presId="urn:microsoft.com/office/officeart/2005/8/layout/hProcess11"/>
    <dgm:cxn modelId="{1D58A98D-88B4-42E6-A956-E4ECB174DC5C}" srcId="{808A8BEA-CC4F-441D-BA78-866688137B2C}" destId="{B20F8CE8-8564-4326-95F1-87A4A06A9E5E}" srcOrd="2" destOrd="0" parTransId="{12202A7C-74DC-4C2F-B6CE-2BD5FA31F7BE}" sibTransId="{C6141EA4-1670-4CEC-824E-7F3153DF7D51}"/>
    <dgm:cxn modelId="{873E8D90-710D-46A9-9282-AB2D65D8957D}" type="presOf" srcId="{B20F8CE8-8564-4326-95F1-87A4A06A9E5E}" destId="{7466AB3F-7FC9-4733-ABD1-31666A0FFDC6}" srcOrd="0" destOrd="0" presId="urn:microsoft.com/office/officeart/2005/8/layout/hProcess11"/>
    <dgm:cxn modelId="{62A73F92-3F2B-4A3D-94F3-8A5B94DFFEE1}" type="presOf" srcId="{300AADFB-17C9-426C-BDE0-19F44C30A984}" destId="{CBAF3D15-576E-42A4-B372-47616F8FB656}" srcOrd="0" destOrd="0" presId="urn:microsoft.com/office/officeart/2005/8/layout/hProcess11"/>
    <dgm:cxn modelId="{11A6569C-154F-4A33-9C03-333F55636180}" type="presOf" srcId="{808A8BEA-CC4F-441D-BA78-866688137B2C}" destId="{52355872-467D-42B8-B4CB-977388FA1B8E}" srcOrd="0" destOrd="0" presId="urn:microsoft.com/office/officeart/2005/8/layout/hProcess11"/>
    <dgm:cxn modelId="{ED3C139F-EC2D-4D8B-B527-C44978D4A15B}" srcId="{808A8BEA-CC4F-441D-BA78-866688137B2C}" destId="{8DEEBFDF-E7A6-403A-B73F-DA6287DDFB0F}" srcOrd="1" destOrd="0" parTransId="{7B1B22D3-63B1-4D7F-AFFC-E2FB724B131C}" sibTransId="{FF300D29-3096-4796-B145-28290BF5EAFD}"/>
    <dgm:cxn modelId="{E4373EA5-EBD4-4890-B794-3BC9371701A2}" type="presOf" srcId="{66C1F25D-84FD-415C-8A34-692131CF0790}" destId="{7C4814C0-5683-4F12-8F03-032109EABC67}" srcOrd="0" destOrd="0" presId="urn:microsoft.com/office/officeart/2005/8/layout/hProcess11"/>
    <dgm:cxn modelId="{884EECD8-0AA9-4890-9D08-4BBC5E40ABB3}" srcId="{808A8BEA-CC4F-441D-BA78-866688137B2C}" destId="{300AADFB-17C9-426C-BDE0-19F44C30A984}" srcOrd="3" destOrd="0" parTransId="{BC51481D-D949-4BB5-89C7-482589D48DAE}" sibTransId="{C643C6D2-14C8-4A72-99D1-E4CFDC1A6E85}"/>
    <dgm:cxn modelId="{205CC1F4-4FD2-48BE-B6A3-49828C7F399F}" srcId="{808A8BEA-CC4F-441D-BA78-866688137B2C}" destId="{66C1F25D-84FD-415C-8A34-692131CF0790}" srcOrd="4" destOrd="0" parTransId="{CD780E3F-9A50-4B6E-B467-3E62C734CAF2}" sibTransId="{8948B935-DB2F-4683-9089-4846FE885C80}"/>
    <dgm:cxn modelId="{CF243EFF-BB14-4FA2-ABFC-EC3CCB496AE5}" type="presOf" srcId="{1719A8D7-31C2-465D-B38A-ACB071699014}" destId="{6B7260CD-D739-4C3D-A45A-77A111C229AA}" srcOrd="0" destOrd="0" presId="urn:microsoft.com/office/officeart/2005/8/layout/hProcess11"/>
    <dgm:cxn modelId="{E93FD209-44F9-4D9D-B2F2-27520B76669C}" type="presParOf" srcId="{52355872-467D-42B8-B4CB-977388FA1B8E}" destId="{62EE350A-8035-42BF-BB64-F482E283CFDC}" srcOrd="0" destOrd="0" presId="urn:microsoft.com/office/officeart/2005/8/layout/hProcess11"/>
    <dgm:cxn modelId="{BAF07304-32C7-4749-A9A0-FF156C45A504}" type="presParOf" srcId="{52355872-467D-42B8-B4CB-977388FA1B8E}" destId="{F23A6820-1E59-40F5-9545-13238FE11C32}" srcOrd="1" destOrd="0" presId="urn:microsoft.com/office/officeart/2005/8/layout/hProcess11"/>
    <dgm:cxn modelId="{734AF331-B327-40CF-B6DC-7F58086A6004}" type="presParOf" srcId="{F23A6820-1E59-40F5-9545-13238FE11C32}" destId="{2D567857-0BF1-49E7-97A7-42B6276B7826}" srcOrd="0" destOrd="0" presId="urn:microsoft.com/office/officeart/2005/8/layout/hProcess11"/>
    <dgm:cxn modelId="{3FBAFF35-5D91-4603-B1EE-88C8FB0B4589}" type="presParOf" srcId="{2D567857-0BF1-49E7-97A7-42B6276B7826}" destId="{6B7260CD-D739-4C3D-A45A-77A111C229AA}" srcOrd="0" destOrd="0" presId="urn:microsoft.com/office/officeart/2005/8/layout/hProcess11"/>
    <dgm:cxn modelId="{ABCD2166-327A-434C-B2F8-2E91B03D8355}" type="presParOf" srcId="{2D567857-0BF1-49E7-97A7-42B6276B7826}" destId="{877DB362-142D-413D-ACEF-D7F4F5C59500}" srcOrd="1" destOrd="0" presId="urn:microsoft.com/office/officeart/2005/8/layout/hProcess11"/>
    <dgm:cxn modelId="{5EDBFA87-51A0-4E1F-B522-4CB00F1BCB73}" type="presParOf" srcId="{2D567857-0BF1-49E7-97A7-42B6276B7826}" destId="{A2EF27D0-9789-4C20-AE35-41A68F5E3631}" srcOrd="2" destOrd="0" presId="urn:microsoft.com/office/officeart/2005/8/layout/hProcess11"/>
    <dgm:cxn modelId="{9447A8CE-F292-4D67-9164-337D911F4AB3}" type="presParOf" srcId="{F23A6820-1E59-40F5-9545-13238FE11C32}" destId="{29CD754C-1CAA-4209-90B2-F6BA4D33FF95}" srcOrd="1" destOrd="0" presId="urn:microsoft.com/office/officeart/2005/8/layout/hProcess11"/>
    <dgm:cxn modelId="{70A8734A-7CED-4345-860F-9F432C83E0B8}" type="presParOf" srcId="{F23A6820-1E59-40F5-9545-13238FE11C32}" destId="{FE1EB7C1-BEBF-4769-85BC-C1AACC5549BC}" srcOrd="2" destOrd="0" presId="urn:microsoft.com/office/officeart/2005/8/layout/hProcess11"/>
    <dgm:cxn modelId="{9FDAA631-F573-40DE-8B74-CBCA64EA039F}" type="presParOf" srcId="{FE1EB7C1-BEBF-4769-85BC-C1AACC5549BC}" destId="{0A8306B1-D1B0-47E2-8AF7-062C4940EC5A}" srcOrd="0" destOrd="0" presId="urn:microsoft.com/office/officeart/2005/8/layout/hProcess11"/>
    <dgm:cxn modelId="{E1A51C3C-8D7B-4B8F-90D4-811EA8460686}" type="presParOf" srcId="{FE1EB7C1-BEBF-4769-85BC-C1AACC5549BC}" destId="{7B9054B1-BF1E-4955-BBD8-B5F228A4E558}" srcOrd="1" destOrd="0" presId="urn:microsoft.com/office/officeart/2005/8/layout/hProcess11"/>
    <dgm:cxn modelId="{CB74E3A1-B54D-40BD-B5FD-A278DD2E860B}" type="presParOf" srcId="{FE1EB7C1-BEBF-4769-85BC-C1AACC5549BC}" destId="{A6D6AC83-E3D5-4D80-B466-83E26FC3D65E}" srcOrd="2" destOrd="0" presId="urn:microsoft.com/office/officeart/2005/8/layout/hProcess11"/>
    <dgm:cxn modelId="{22F2DF3A-CBA6-4473-AC5E-0489A8697E92}" type="presParOf" srcId="{F23A6820-1E59-40F5-9545-13238FE11C32}" destId="{709B0274-6F61-4963-8FD7-6219BB2583F4}" srcOrd="3" destOrd="0" presId="urn:microsoft.com/office/officeart/2005/8/layout/hProcess11"/>
    <dgm:cxn modelId="{B11B4FE1-1E67-4FE2-AA63-4BB5B24D72B9}" type="presParOf" srcId="{F23A6820-1E59-40F5-9545-13238FE11C32}" destId="{8F3B69B5-4CBE-4F99-A98C-09502DD72E47}" srcOrd="4" destOrd="0" presId="urn:microsoft.com/office/officeart/2005/8/layout/hProcess11"/>
    <dgm:cxn modelId="{7DF90F7D-4CE6-443C-BBE3-FCCBE4331E23}" type="presParOf" srcId="{8F3B69B5-4CBE-4F99-A98C-09502DD72E47}" destId="{7466AB3F-7FC9-4733-ABD1-31666A0FFDC6}" srcOrd="0" destOrd="0" presId="urn:microsoft.com/office/officeart/2005/8/layout/hProcess11"/>
    <dgm:cxn modelId="{2A6666E4-CB9C-44B4-A0A1-726849C52200}" type="presParOf" srcId="{8F3B69B5-4CBE-4F99-A98C-09502DD72E47}" destId="{A0EC9C3A-7EA4-4133-BDA4-FD8563247480}" srcOrd="1" destOrd="0" presId="urn:microsoft.com/office/officeart/2005/8/layout/hProcess11"/>
    <dgm:cxn modelId="{22EE7945-43D8-4EFF-9BED-504B6CD3FC96}" type="presParOf" srcId="{8F3B69B5-4CBE-4F99-A98C-09502DD72E47}" destId="{A680A524-03C4-459D-BA08-DB0506D5B786}" srcOrd="2" destOrd="0" presId="urn:microsoft.com/office/officeart/2005/8/layout/hProcess11"/>
    <dgm:cxn modelId="{AF78ACAC-86C9-43BA-B0E0-C2EC2F797870}" type="presParOf" srcId="{F23A6820-1E59-40F5-9545-13238FE11C32}" destId="{12E04C58-8C0D-4B26-9279-6C5618512A5B}" srcOrd="5" destOrd="0" presId="urn:microsoft.com/office/officeart/2005/8/layout/hProcess11"/>
    <dgm:cxn modelId="{3EF85D52-70E7-46AB-93E6-F6B4D30ABBE7}" type="presParOf" srcId="{F23A6820-1E59-40F5-9545-13238FE11C32}" destId="{71DB61D2-BE8D-4027-B8DF-BBE40C7B22AE}" srcOrd="6" destOrd="0" presId="urn:microsoft.com/office/officeart/2005/8/layout/hProcess11"/>
    <dgm:cxn modelId="{FEC21AE1-112B-4A69-8074-56369CB2C0D8}" type="presParOf" srcId="{71DB61D2-BE8D-4027-B8DF-BBE40C7B22AE}" destId="{CBAF3D15-576E-42A4-B372-47616F8FB656}" srcOrd="0" destOrd="0" presId="urn:microsoft.com/office/officeart/2005/8/layout/hProcess11"/>
    <dgm:cxn modelId="{8E5CA4A9-E923-42F0-8E3F-55C1D22C867A}" type="presParOf" srcId="{71DB61D2-BE8D-4027-B8DF-BBE40C7B22AE}" destId="{BE83B6E1-85D3-4F53-B772-CDCC2709B8F9}" srcOrd="1" destOrd="0" presId="urn:microsoft.com/office/officeart/2005/8/layout/hProcess11"/>
    <dgm:cxn modelId="{5DA2BE03-4FA2-4B99-972D-2F5600636A28}" type="presParOf" srcId="{71DB61D2-BE8D-4027-B8DF-BBE40C7B22AE}" destId="{9BC4C3AE-C78C-4E85-A8DD-2A794F109F12}" srcOrd="2" destOrd="0" presId="urn:microsoft.com/office/officeart/2005/8/layout/hProcess11"/>
    <dgm:cxn modelId="{0BE6B782-B9C0-4893-96B4-A7E365B075D4}" type="presParOf" srcId="{F23A6820-1E59-40F5-9545-13238FE11C32}" destId="{19AAFCB8-233D-4F46-8D86-8A85F1DAE523}" srcOrd="7" destOrd="0" presId="urn:microsoft.com/office/officeart/2005/8/layout/hProcess11"/>
    <dgm:cxn modelId="{00ACFD27-B188-4EFD-95DE-78767C4321E2}" type="presParOf" srcId="{F23A6820-1E59-40F5-9545-13238FE11C32}" destId="{EB8FDC70-0555-4BDC-A09B-3A26EADB597C}" srcOrd="8" destOrd="0" presId="urn:microsoft.com/office/officeart/2005/8/layout/hProcess11"/>
    <dgm:cxn modelId="{24595899-E0FD-4C0B-9B94-8A15349A6973}" type="presParOf" srcId="{EB8FDC70-0555-4BDC-A09B-3A26EADB597C}" destId="{7C4814C0-5683-4F12-8F03-032109EABC67}" srcOrd="0" destOrd="0" presId="urn:microsoft.com/office/officeart/2005/8/layout/hProcess11"/>
    <dgm:cxn modelId="{916BFAE2-967D-4A66-84F3-E684427AD91B}" type="presParOf" srcId="{EB8FDC70-0555-4BDC-A09B-3A26EADB597C}" destId="{243D476B-D3CD-4E06-A567-FF9E5E098CA5}" srcOrd="1" destOrd="0" presId="urn:microsoft.com/office/officeart/2005/8/layout/hProcess11"/>
    <dgm:cxn modelId="{46D05859-2F77-407D-9D36-8C912469B320}" type="presParOf" srcId="{EB8FDC70-0555-4BDC-A09B-3A26EADB597C}" destId="{3FE13FC4-0797-4AE2-9DCA-E31D3FD68EA0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E350A-8035-42BF-BB64-F482E283CFDC}">
      <dsp:nvSpPr>
        <dsp:cNvPr id="0" name=""/>
        <dsp:cNvSpPr/>
      </dsp:nvSpPr>
      <dsp:spPr>
        <a:xfrm>
          <a:off x="0" y="311467"/>
          <a:ext cx="11619005" cy="41529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7260CD-D739-4C3D-A45A-77A111C229AA}">
      <dsp:nvSpPr>
        <dsp:cNvPr id="0" name=""/>
        <dsp:cNvSpPr/>
      </dsp:nvSpPr>
      <dsp:spPr>
        <a:xfrm>
          <a:off x="6021" y="0"/>
          <a:ext cx="1784976" cy="415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b="1" kern="1200"/>
            <a:t>July 2025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kern="1200"/>
            <a:t>Kick off: sharing of guidelines</a:t>
          </a:r>
        </a:p>
      </dsp:txBody>
      <dsp:txXfrm>
        <a:off x="6021" y="0"/>
        <a:ext cx="1784976" cy="415290"/>
      </dsp:txXfrm>
    </dsp:sp>
    <dsp:sp modelId="{877DB362-142D-413D-ACEF-D7F4F5C59500}">
      <dsp:nvSpPr>
        <dsp:cNvPr id="0" name=""/>
        <dsp:cNvSpPr/>
      </dsp:nvSpPr>
      <dsp:spPr>
        <a:xfrm>
          <a:off x="846598" y="467201"/>
          <a:ext cx="103822" cy="103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306B1-D1B0-47E2-8AF7-062C4940EC5A}">
      <dsp:nvSpPr>
        <dsp:cNvPr id="0" name=""/>
        <dsp:cNvSpPr/>
      </dsp:nvSpPr>
      <dsp:spPr>
        <a:xfrm>
          <a:off x="1834271" y="622935"/>
          <a:ext cx="2263658" cy="415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b="1" kern="1200" dirty="0"/>
            <a:t>Sept 2025</a:t>
          </a:r>
          <a:br>
            <a:rPr lang="en-IE" sz="1600" kern="1200" dirty="0"/>
          </a:br>
          <a:r>
            <a:rPr lang="en-IE" sz="1600" kern="1200" dirty="0"/>
            <a:t>Online workshop on the design of phasing out strategies</a:t>
          </a:r>
        </a:p>
      </dsp:txBody>
      <dsp:txXfrm>
        <a:off x="1834271" y="622935"/>
        <a:ext cx="2263658" cy="415290"/>
      </dsp:txXfrm>
    </dsp:sp>
    <dsp:sp modelId="{7B9054B1-BF1E-4955-BBD8-B5F228A4E558}">
      <dsp:nvSpPr>
        <dsp:cNvPr id="0" name=""/>
        <dsp:cNvSpPr/>
      </dsp:nvSpPr>
      <dsp:spPr>
        <a:xfrm>
          <a:off x="2914189" y="467201"/>
          <a:ext cx="103822" cy="103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66AB3F-7FC9-4733-ABD1-31666A0FFDC6}">
      <dsp:nvSpPr>
        <dsp:cNvPr id="0" name=""/>
        <dsp:cNvSpPr/>
      </dsp:nvSpPr>
      <dsp:spPr>
        <a:xfrm>
          <a:off x="4269223" y="0"/>
          <a:ext cx="1951518" cy="415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b="1" kern="1200" dirty="0"/>
            <a:t>Dec 2025</a:t>
          </a:r>
          <a:br>
            <a:rPr lang="en-IE" sz="1600" kern="1200" dirty="0"/>
          </a:br>
          <a:r>
            <a:rPr lang="en-IE" sz="1600" kern="1200" dirty="0"/>
            <a:t>Feedback round: draft strategies shared with EC services</a:t>
          </a:r>
        </a:p>
      </dsp:txBody>
      <dsp:txXfrm>
        <a:off x="4269223" y="0"/>
        <a:ext cx="1951518" cy="415290"/>
      </dsp:txXfrm>
    </dsp:sp>
    <dsp:sp modelId="{A0EC9C3A-7EA4-4133-BDA4-FD8563247480}">
      <dsp:nvSpPr>
        <dsp:cNvPr id="0" name=""/>
        <dsp:cNvSpPr/>
      </dsp:nvSpPr>
      <dsp:spPr>
        <a:xfrm>
          <a:off x="5162130" y="467201"/>
          <a:ext cx="103822" cy="103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AF3D15-576E-42A4-B372-47616F8FB656}">
      <dsp:nvSpPr>
        <dsp:cNvPr id="0" name=""/>
        <dsp:cNvSpPr/>
      </dsp:nvSpPr>
      <dsp:spPr>
        <a:xfrm>
          <a:off x="6512258" y="622935"/>
          <a:ext cx="2434640" cy="415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b="1" kern="1200" dirty="0"/>
            <a:t>Jan 2026</a:t>
          </a:r>
          <a:br>
            <a:rPr lang="en-IE" sz="1600" kern="1200" dirty="0"/>
          </a:br>
          <a:r>
            <a:rPr lang="en-IE" sz="1600" kern="1200" dirty="0"/>
            <a:t>Feedback round: feedback from EC services for revisions</a:t>
          </a:r>
        </a:p>
      </dsp:txBody>
      <dsp:txXfrm>
        <a:off x="6512258" y="622935"/>
        <a:ext cx="2434640" cy="415290"/>
      </dsp:txXfrm>
    </dsp:sp>
    <dsp:sp modelId="{BE83B6E1-85D3-4F53-B772-CDCC2709B8F9}">
      <dsp:nvSpPr>
        <dsp:cNvPr id="0" name=""/>
        <dsp:cNvSpPr/>
      </dsp:nvSpPr>
      <dsp:spPr>
        <a:xfrm>
          <a:off x="7604764" y="467201"/>
          <a:ext cx="103822" cy="103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4814C0-5683-4F12-8F03-032109EABC67}">
      <dsp:nvSpPr>
        <dsp:cNvPr id="0" name=""/>
        <dsp:cNvSpPr/>
      </dsp:nvSpPr>
      <dsp:spPr>
        <a:xfrm>
          <a:off x="9002245" y="0"/>
          <a:ext cx="1837172" cy="415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b="1" kern="1200"/>
            <a:t>Mar 2026</a:t>
          </a:r>
          <a:br>
            <a:rPr lang="en-IE" sz="1600" kern="1200"/>
          </a:br>
          <a:r>
            <a:rPr lang="en-IE" sz="1600" kern="1200"/>
            <a:t>Finalisation &amp; adoption</a:t>
          </a:r>
        </a:p>
      </dsp:txBody>
      <dsp:txXfrm>
        <a:off x="9002245" y="0"/>
        <a:ext cx="1837172" cy="415290"/>
      </dsp:txXfrm>
    </dsp:sp>
    <dsp:sp modelId="{243D476B-D3CD-4E06-A567-FF9E5E098CA5}">
      <dsp:nvSpPr>
        <dsp:cNvPr id="0" name=""/>
        <dsp:cNvSpPr/>
      </dsp:nvSpPr>
      <dsp:spPr>
        <a:xfrm>
          <a:off x="9783954" y="467201"/>
          <a:ext cx="103822" cy="1038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endParaRPr lang="en-IE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086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756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6930" y="1368000"/>
            <a:ext cx="10486869" cy="410341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68000"/>
            <a:ext cx="105156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4693"/>
            <a:ext cx="1716200" cy="4517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4522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0414522B-8190-E242-9104-C7FD7AC2FEE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0"/>
            <a:ext cx="12188826" cy="6259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7EC508B5-C10A-4043-8410-6F7C5788AB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88" y="215850"/>
            <a:ext cx="1529952" cy="64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365124" y="2130426"/>
            <a:ext cx="8345990" cy="1154592"/>
          </a:xfrm>
        </p:spPr>
        <p:txBody>
          <a:bodyPr>
            <a:normAutofit/>
          </a:bodyPr>
          <a:lstStyle>
            <a:lvl1pPr algn="l">
              <a:lnSpc>
                <a:spcPts val="3299"/>
              </a:lnSpc>
              <a:defRPr sz="2999" b="1">
                <a:solidFill>
                  <a:schemeClr val="tx2"/>
                </a:solidFill>
              </a:defRPr>
            </a:lvl1pPr>
          </a:lstStyle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365123" y="3635158"/>
            <a:ext cx="8345990" cy="873712"/>
          </a:xfrm>
        </p:spPr>
        <p:txBody>
          <a:bodyPr>
            <a:normAutofit/>
          </a:bodyPr>
          <a:lstStyle>
            <a:lvl1pPr marL="0" indent="0" algn="l">
              <a:buNone/>
              <a:defRPr sz="2199" b="0">
                <a:solidFill>
                  <a:schemeClr val="tx2"/>
                </a:solidFill>
              </a:defRPr>
            </a:lvl1pPr>
            <a:lvl2pPr marL="54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8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3365122" y="5794658"/>
            <a:ext cx="8345991" cy="464484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7631596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4" name="Fußzeilenplatzhalter 6">
            <a:extLst>
              <a:ext uri="{FF2B5EF4-FFF2-40B4-BE49-F238E27FC236}">
                <a16:creationId xmlns:a16="http://schemas.microsoft.com/office/drawing/2014/main" id="{591EDCD7-E732-F247-8F7E-02A6CB1BD3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 edit the footer only use "Insert --&gt; Header &amp; Footer"</a:t>
            </a:r>
            <a:endParaRPr lang="de-DE"/>
          </a:p>
        </p:txBody>
      </p:sp>
      <p:sp>
        <p:nvSpPr>
          <p:cNvPr id="5" name="Foliennummernplatzhalter 7">
            <a:extLst>
              <a:ext uri="{FF2B5EF4-FFF2-40B4-BE49-F238E27FC236}">
                <a16:creationId xmlns:a16="http://schemas.microsoft.com/office/drawing/2014/main" id="{C8AC0C45-D5BE-5043-9440-2C27F80929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27428623-1198-D24B-9371-2915845DC6F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36811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-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0888" y="1699820"/>
            <a:ext cx="5470687" cy="4391594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6" name="Inhaltsplatzhalter 2"/>
          <p:cNvSpPr>
            <a:spLocks noGrp="1"/>
          </p:cNvSpPr>
          <p:nvPr>
            <p:ph idx="12"/>
          </p:nvPr>
        </p:nvSpPr>
        <p:spPr>
          <a:xfrm>
            <a:off x="6240425" y="1699820"/>
            <a:ext cx="5456529" cy="4391594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5" name="Fußzeilenplatzhalter 6">
            <a:extLst>
              <a:ext uri="{FF2B5EF4-FFF2-40B4-BE49-F238E27FC236}">
                <a16:creationId xmlns:a16="http://schemas.microsoft.com/office/drawing/2014/main" id="{AE1A9570-211B-F240-97E2-3368CC2C350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 edit the footer only use "Insert --&gt; Header &amp; Footer"</a:t>
            </a:r>
            <a:endParaRPr lang="de-DE"/>
          </a:p>
        </p:txBody>
      </p:sp>
      <p:sp>
        <p:nvSpPr>
          <p:cNvPr id="7" name="Foliennummernplatzhalter 7">
            <a:extLst>
              <a:ext uri="{FF2B5EF4-FFF2-40B4-BE49-F238E27FC236}">
                <a16:creationId xmlns:a16="http://schemas.microsoft.com/office/drawing/2014/main" id="{DA6BD08D-3C13-4C4F-9251-B275BA88A4E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746165" y="630092"/>
            <a:ext cx="950664" cy="14442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5AD191C1-6413-B84F-A7F1-EE20F7166C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71027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+ textbox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0888" y="1699820"/>
            <a:ext cx="5470687" cy="4391594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6" name="Inhaltsplatzhalter 2"/>
          <p:cNvSpPr>
            <a:spLocks noGrp="1"/>
          </p:cNvSpPr>
          <p:nvPr>
            <p:ph idx="12"/>
          </p:nvPr>
        </p:nvSpPr>
        <p:spPr>
          <a:xfrm>
            <a:off x="6240425" y="1699820"/>
            <a:ext cx="5456529" cy="4391594"/>
          </a:xfrm>
        </p:spPr>
        <p:txBody>
          <a:bodyPr/>
          <a:lstStyle/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656214" y="3595012"/>
            <a:ext cx="3886776" cy="1331780"/>
          </a:xfrm>
          <a:solidFill>
            <a:schemeClr val="accent6"/>
          </a:solidFill>
          <a:ln>
            <a:noFill/>
          </a:ln>
        </p:spPr>
        <p:txBody>
          <a:bodyPr lIns="180000" tIns="216000" rIns="216000" bIns="252000" anchor="ctr">
            <a:spAutoFit/>
          </a:bodyPr>
          <a:lstStyle>
            <a:lvl1pPr>
              <a:lnSpc>
                <a:spcPts val="1899"/>
              </a:lnSpc>
              <a:spcBef>
                <a:spcPts val="0"/>
              </a:spcBef>
              <a:defRPr/>
            </a:lvl1pPr>
            <a:lvl2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2pPr>
            <a:lvl3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3pPr>
            <a:lvl4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4pPr>
            <a:lvl5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C003F02-2481-1444-B2B3-7E5E6CF627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 edit the footer only use "Insert --&gt; Header &amp; Footer"</a:t>
            </a:r>
            <a:endParaRPr lang="de-DE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06499BB-78F3-C84A-A011-2CE5C405800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746165" y="630092"/>
            <a:ext cx="950664" cy="14442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7F5437C1-FBA4-2B4B-A4DD-9B559518E79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5522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ntents-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0888" y="2447433"/>
            <a:ext cx="5470687" cy="3643981"/>
          </a:xfrm>
        </p:spPr>
        <p:txBody>
          <a:bodyPr/>
          <a:lstStyle>
            <a:lvl1pPr>
              <a:lnSpc>
                <a:spcPts val="1899"/>
              </a:lnSpc>
              <a:spcBef>
                <a:spcPts val="0"/>
              </a:spcBef>
              <a:spcAft>
                <a:spcPts val="700"/>
              </a:spcAft>
              <a:defRPr sz="1400" b="0">
                <a:solidFill>
                  <a:schemeClr val="tx1"/>
                </a:solidFill>
              </a:defRPr>
            </a:lvl1pPr>
            <a:lvl2pPr marL="899843" indent="-265033">
              <a:lnSpc>
                <a:spcPts val="1899"/>
              </a:lnSpc>
              <a:spcAft>
                <a:spcPts val="700"/>
              </a:spcAft>
              <a:buClr>
                <a:schemeClr val="accent4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6002" indent="-176160">
              <a:lnSpc>
                <a:spcPts val="1899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►"/>
              <a:defRPr sz="1400" b="0">
                <a:solidFill>
                  <a:schemeClr val="tx1"/>
                </a:solidFill>
              </a:defRPr>
            </a:lvl3pPr>
            <a:lvl4pPr marL="1344210" indent="-266620">
              <a:lnSpc>
                <a:spcPts val="1899"/>
              </a:lnSpc>
              <a:spcAft>
                <a:spcPts val="70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▬"/>
              <a:defRPr sz="1400" b="0">
                <a:solidFill>
                  <a:schemeClr val="tx1"/>
                </a:solidFill>
              </a:defRPr>
            </a:lvl4pPr>
            <a:lvl5pPr marL="1526717" indent="-185682">
              <a:lnSpc>
                <a:spcPts val="1899"/>
              </a:lnSpc>
              <a:spcAft>
                <a:spcPts val="0"/>
              </a:spcAft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6"/>
          </p:nvPr>
        </p:nvSpPr>
        <p:spPr>
          <a:xfrm>
            <a:off x="480888" y="1699820"/>
            <a:ext cx="7630713" cy="577319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idx="17"/>
          </p:nvPr>
        </p:nvSpPr>
        <p:spPr>
          <a:xfrm>
            <a:off x="6240426" y="2447433"/>
            <a:ext cx="5470687" cy="3643981"/>
          </a:xfrm>
        </p:spPr>
        <p:txBody>
          <a:bodyPr/>
          <a:lstStyle>
            <a:lvl1pPr>
              <a:lnSpc>
                <a:spcPts val="1899"/>
              </a:lnSpc>
              <a:spcBef>
                <a:spcPts val="0"/>
              </a:spcBef>
              <a:spcAft>
                <a:spcPts val="700"/>
              </a:spcAft>
              <a:defRPr sz="1400" b="0">
                <a:solidFill>
                  <a:schemeClr val="tx1"/>
                </a:solidFill>
              </a:defRPr>
            </a:lvl1pPr>
            <a:lvl2pPr marL="899843" indent="-265033">
              <a:lnSpc>
                <a:spcPts val="1899"/>
              </a:lnSpc>
              <a:spcAft>
                <a:spcPts val="700"/>
              </a:spcAft>
              <a:buClr>
                <a:schemeClr val="accent4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6002" indent="-176160">
              <a:lnSpc>
                <a:spcPts val="1899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►"/>
              <a:defRPr sz="1400" b="0">
                <a:solidFill>
                  <a:schemeClr val="tx1"/>
                </a:solidFill>
              </a:defRPr>
            </a:lvl3pPr>
            <a:lvl4pPr marL="1344210" indent="-266620">
              <a:lnSpc>
                <a:spcPts val="1899"/>
              </a:lnSpc>
              <a:spcAft>
                <a:spcPts val="70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▬"/>
              <a:defRPr sz="1400" b="0">
                <a:solidFill>
                  <a:schemeClr val="tx1"/>
                </a:solidFill>
              </a:defRPr>
            </a:lvl4pPr>
            <a:lvl5pPr marL="1526717" indent="-185682">
              <a:lnSpc>
                <a:spcPts val="1899"/>
              </a:lnSpc>
              <a:spcAft>
                <a:spcPts val="0"/>
              </a:spcAft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1D314BE7-864C-424E-A2A1-9D0C41D47D4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 edit the footer only use "Insert --&gt; Header &amp; Footer"</a:t>
            </a:r>
            <a:endParaRPr lang="de-DE"/>
          </a:p>
        </p:txBody>
      </p:sp>
      <p:sp>
        <p:nvSpPr>
          <p:cNvPr id="7" name="Foliennummernplatzhalter 10">
            <a:extLst>
              <a:ext uri="{FF2B5EF4-FFF2-40B4-BE49-F238E27FC236}">
                <a16:creationId xmlns:a16="http://schemas.microsoft.com/office/drawing/2014/main" id="{146D33A6-56AD-FA44-81B1-D7B1B9E020F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4FE88D7A-334A-0D40-BE27-C1CC4F64F34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41571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0888" y="2447433"/>
            <a:ext cx="3599513" cy="3643981"/>
          </a:xfrm>
        </p:spPr>
        <p:txBody>
          <a:bodyPr/>
          <a:lstStyle>
            <a:lvl1pPr>
              <a:lnSpc>
                <a:spcPts val="1899"/>
              </a:lnSpc>
              <a:spcBef>
                <a:spcPts val="0"/>
              </a:spcBef>
              <a:spcAft>
                <a:spcPts val="700"/>
              </a:spcAft>
              <a:defRPr sz="1400" b="0">
                <a:solidFill>
                  <a:schemeClr val="tx1"/>
                </a:solidFill>
              </a:defRPr>
            </a:lvl1pPr>
            <a:lvl2pPr marL="265033" indent="-265033">
              <a:lnSpc>
                <a:spcPts val="1899"/>
              </a:lnSpc>
              <a:spcAft>
                <a:spcPts val="700"/>
              </a:spcAft>
              <a:buClr>
                <a:schemeClr val="accent4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620" indent="-265033">
              <a:lnSpc>
                <a:spcPts val="1899"/>
              </a:lnSpc>
              <a:spcBef>
                <a:spcPts val="0"/>
              </a:spcBef>
              <a:spcAft>
                <a:spcPts val="700"/>
              </a:spcAft>
              <a:buClr>
                <a:schemeClr val="accent4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3pPr>
            <a:lvl4pPr marL="534828" indent="-266620">
              <a:lnSpc>
                <a:spcPts val="1899"/>
              </a:lnSpc>
              <a:spcAft>
                <a:spcPts val="70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▬"/>
              <a:defRPr sz="1400" b="0">
                <a:solidFill>
                  <a:schemeClr val="tx1"/>
                </a:solidFill>
              </a:defRPr>
            </a:lvl4pPr>
            <a:lvl5pPr marL="445954" indent="-174573">
              <a:lnSpc>
                <a:spcPts val="1899"/>
              </a:lnSpc>
              <a:spcAft>
                <a:spcPts val="0"/>
              </a:spcAft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6"/>
          </p:nvPr>
        </p:nvSpPr>
        <p:spPr>
          <a:xfrm>
            <a:off x="480888" y="1699820"/>
            <a:ext cx="7630713" cy="577319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idx="17"/>
          </p:nvPr>
        </p:nvSpPr>
        <p:spPr>
          <a:xfrm>
            <a:off x="4296244" y="2447433"/>
            <a:ext cx="3599513" cy="3643981"/>
          </a:xfrm>
        </p:spPr>
        <p:txBody>
          <a:bodyPr/>
          <a:lstStyle>
            <a:lvl1pPr>
              <a:lnSpc>
                <a:spcPts val="1899"/>
              </a:lnSpc>
              <a:spcBef>
                <a:spcPts val="0"/>
              </a:spcBef>
              <a:spcAft>
                <a:spcPts val="700"/>
              </a:spcAft>
              <a:defRPr sz="1400" b="0">
                <a:solidFill>
                  <a:schemeClr val="tx1"/>
                </a:solidFill>
              </a:defRPr>
            </a:lvl1pPr>
            <a:lvl2pPr marL="265033" indent="-265033">
              <a:lnSpc>
                <a:spcPts val="1899"/>
              </a:lnSpc>
              <a:spcAft>
                <a:spcPts val="700"/>
              </a:spcAft>
              <a:buClr>
                <a:schemeClr val="accent4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620" indent="-265033">
              <a:lnSpc>
                <a:spcPts val="1899"/>
              </a:lnSpc>
              <a:spcBef>
                <a:spcPts val="0"/>
              </a:spcBef>
              <a:spcAft>
                <a:spcPts val="700"/>
              </a:spcAft>
              <a:buClr>
                <a:schemeClr val="accent4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3pPr>
            <a:lvl4pPr marL="534828" indent="-266620">
              <a:lnSpc>
                <a:spcPts val="1899"/>
              </a:lnSpc>
              <a:spcAft>
                <a:spcPts val="70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▬"/>
              <a:defRPr sz="1400" b="0">
                <a:solidFill>
                  <a:schemeClr val="tx1"/>
                </a:solidFill>
              </a:defRPr>
            </a:lvl4pPr>
            <a:lvl5pPr marL="445954" indent="-174573">
              <a:lnSpc>
                <a:spcPts val="1899"/>
              </a:lnSpc>
              <a:spcAft>
                <a:spcPts val="0"/>
              </a:spcAft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4" name="Inhaltsplatzhalter 2"/>
          <p:cNvSpPr>
            <a:spLocks noGrp="1"/>
          </p:cNvSpPr>
          <p:nvPr>
            <p:ph idx="18"/>
          </p:nvPr>
        </p:nvSpPr>
        <p:spPr>
          <a:xfrm>
            <a:off x="8111600" y="2447433"/>
            <a:ext cx="3599513" cy="3643981"/>
          </a:xfrm>
        </p:spPr>
        <p:txBody>
          <a:bodyPr/>
          <a:lstStyle>
            <a:lvl1pPr>
              <a:lnSpc>
                <a:spcPts val="1899"/>
              </a:lnSpc>
              <a:spcBef>
                <a:spcPts val="0"/>
              </a:spcBef>
              <a:spcAft>
                <a:spcPts val="700"/>
              </a:spcAft>
              <a:defRPr sz="1400" b="0">
                <a:solidFill>
                  <a:schemeClr val="tx1"/>
                </a:solidFill>
              </a:defRPr>
            </a:lvl1pPr>
            <a:lvl2pPr marL="265033" indent="-265033">
              <a:lnSpc>
                <a:spcPts val="1899"/>
              </a:lnSpc>
              <a:spcAft>
                <a:spcPts val="700"/>
              </a:spcAft>
              <a:buClr>
                <a:schemeClr val="accent4"/>
              </a:buClr>
              <a:buFont typeface="Arial" panose="020B0604020202020204" pitchFamily="34" charset="0"/>
              <a:buChar char="▬"/>
              <a:defRPr lang="de-DE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620" indent="-265033">
              <a:lnSpc>
                <a:spcPts val="1899"/>
              </a:lnSpc>
              <a:spcBef>
                <a:spcPts val="0"/>
              </a:spcBef>
              <a:spcAft>
                <a:spcPts val="700"/>
              </a:spcAft>
              <a:buClr>
                <a:schemeClr val="accent4"/>
              </a:buClr>
              <a:buFont typeface="+mj-lt"/>
              <a:buAutoNum type="arabicPeriod"/>
              <a:defRPr sz="1400" b="0">
                <a:solidFill>
                  <a:schemeClr val="tx1"/>
                </a:solidFill>
              </a:defRPr>
            </a:lvl3pPr>
            <a:lvl4pPr marL="534828" indent="-266620">
              <a:lnSpc>
                <a:spcPts val="1899"/>
              </a:lnSpc>
              <a:spcAft>
                <a:spcPts val="700"/>
              </a:spcAft>
              <a:buClr>
                <a:schemeClr val="accent4"/>
              </a:buClr>
              <a:buSzPct val="70000"/>
              <a:buFont typeface="Arial" panose="020B0604020202020204" pitchFamily="34" charset="0"/>
              <a:buChar char="▬"/>
              <a:defRPr sz="1400" b="0">
                <a:solidFill>
                  <a:schemeClr val="tx1"/>
                </a:solidFill>
              </a:defRPr>
            </a:lvl4pPr>
            <a:lvl5pPr marL="445954" indent="-174573">
              <a:lnSpc>
                <a:spcPts val="1899"/>
              </a:lnSpc>
              <a:spcAft>
                <a:spcPts val="0"/>
              </a:spcAft>
              <a:buSzPct val="70000"/>
              <a:buFont typeface="Arial" panose="020B0604020202020204" pitchFamily="34" charset="0"/>
              <a:buChar char="►"/>
              <a:defRPr lang="de-DE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262F6F85-8A9E-3240-BD36-07718AA334D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 edit the footer only use "Insert --&gt; Header &amp; Footer"</a:t>
            </a:r>
            <a:endParaRPr lang="de-DE"/>
          </a:p>
        </p:txBody>
      </p:sp>
      <p:sp>
        <p:nvSpPr>
          <p:cNvPr id="8" name="Foliennummernplatzhalter 10">
            <a:extLst>
              <a:ext uri="{FF2B5EF4-FFF2-40B4-BE49-F238E27FC236}">
                <a16:creationId xmlns:a16="http://schemas.microsoft.com/office/drawing/2014/main" id="{AF57ABFD-D99A-C448-8D06-95BE3E90E65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CBA24226-8269-C642-A746-F4AC4CFDAD7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905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6229ED57-0047-8448-8BA1-896C60788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1295100"/>
            <a:ext cx="12188826" cy="474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889" y="260291"/>
            <a:ext cx="8998606" cy="577021"/>
          </a:xfrm>
        </p:spPr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80888" y="3141035"/>
            <a:ext cx="5470686" cy="643375"/>
          </a:xfr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 lIns="180000" tIns="216000" rIns="216000" bIns="180000" anchor="ctr">
            <a:spAutoFit/>
          </a:bodyPr>
          <a:lstStyle>
            <a:lvl1pPr>
              <a:lnSpc>
                <a:spcPts val="1899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</a:defRPr>
            </a:lvl1pPr>
            <a:lvl2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2pPr>
            <a:lvl3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3pPr>
            <a:lvl4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4pPr>
            <a:lvl5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480888" y="1699819"/>
            <a:ext cx="5470686" cy="643375"/>
          </a:xfr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 lIns="180000" tIns="216000" rIns="216000" bIns="180000" anchor="ctr">
            <a:spAutoFit/>
          </a:bodyPr>
          <a:lstStyle>
            <a:lvl1pPr>
              <a:lnSpc>
                <a:spcPts val="1899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</a:defRPr>
            </a:lvl1pPr>
            <a:lvl2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2pPr>
            <a:lvl3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3pPr>
            <a:lvl4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4pPr>
            <a:lvl5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17"/>
          </p:nvPr>
        </p:nvSpPr>
        <p:spPr>
          <a:xfrm>
            <a:off x="6226268" y="1699819"/>
            <a:ext cx="5470686" cy="643375"/>
          </a:xfr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 lIns="180000" tIns="216000" rIns="216000" bIns="180000" anchor="ctr">
            <a:spAutoFit/>
          </a:bodyPr>
          <a:lstStyle>
            <a:lvl1pPr>
              <a:lnSpc>
                <a:spcPts val="1899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</a:defRPr>
            </a:lvl1pPr>
            <a:lvl2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2pPr>
            <a:lvl3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3pPr>
            <a:lvl4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4pPr>
            <a:lvl5pPr>
              <a:lnSpc>
                <a:spcPts val="1899"/>
              </a:lnSpc>
              <a:spcAft>
                <a:spcPts val="700"/>
              </a:spcAft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EFC5569-628C-D842-BFAB-2B366DB6411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 edit the footer only use "Insert --&gt; Header &amp; Footer"</a:t>
            </a:r>
            <a:endParaRPr lang="de-DE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2CFB994-BDE6-9B44-9173-E8FE86A37D6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0746165" y="630092"/>
            <a:ext cx="950664" cy="14442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fld id="{6982302B-E330-3C40-A59A-D5F00F4C429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33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9.emf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  <p:sldLayoutId id="2147483706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457B9862-A48D-4D4D-A335-50C3D5C70D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80888" y="260290"/>
            <a:ext cx="8998782" cy="57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A49F1EC8-B1EC-0E4F-A374-96EE35B0317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80888" y="1699819"/>
            <a:ext cx="11230225" cy="4391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Textmasterformat bearbeiten</a:t>
            </a:r>
          </a:p>
          <a:p>
            <a:pPr lvl="1"/>
            <a:r>
              <a:rPr lang="en-GB" altLang="en-US"/>
              <a:t>Zweite Ebene</a:t>
            </a:r>
          </a:p>
          <a:p>
            <a:pPr lvl="2"/>
            <a:r>
              <a:rPr lang="en-GB" altLang="en-US"/>
              <a:t>Dritte Ebene</a:t>
            </a:r>
          </a:p>
          <a:p>
            <a:pPr lvl="3"/>
            <a:r>
              <a:rPr lang="en-GB" altLang="en-US"/>
              <a:t>Vierte Ebene</a:t>
            </a:r>
          </a:p>
          <a:p>
            <a:pPr lvl="4"/>
            <a:r>
              <a:rPr lang="en-GB" altLang="en-US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942209-63E4-44BF-806A-01AA9C0918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35448" y="6478675"/>
            <a:ext cx="3875666" cy="16823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defTabSz="1088449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to edit </a:t>
            </a:r>
            <a:r>
              <a:rPr lang="en-GB"/>
              <a:t>the</a:t>
            </a:r>
            <a:r>
              <a:rPr lang="en-US"/>
              <a:t> footer only use "Insert --&gt; Header &amp; Footer"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63730A-0AE3-4813-A1BE-F3B8B26986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46164" y="630092"/>
            <a:ext cx="964949" cy="14442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 defTabSz="1088449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Page </a:t>
            </a:r>
            <a:fld id="{6191D8A2-7BF4-8F41-ADAF-172FF8CAD9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1030" name="Picture 3">
            <a:extLst>
              <a:ext uri="{FF2B5EF4-FFF2-40B4-BE49-F238E27FC236}">
                <a16:creationId xmlns:a16="http://schemas.microsoft.com/office/drawing/2014/main" id="{51B2FFD5-5A71-4F46-80BC-75E61C7244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1079250"/>
            <a:ext cx="12188826" cy="21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4">
            <a:extLst>
              <a:ext uri="{FF2B5EF4-FFF2-40B4-BE49-F238E27FC236}">
                <a16:creationId xmlns:a16="http://schemas.microsoft.com/office/drawing/2014/main" id="{9732E008-530C-984C-8EB4-D51577A851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88" y="6226321"/>
            <a:ext cx="1079219" cy="45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83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 dt="0"/>
  <p:txStyles>
    <p:titleStyle>
      <a:lvl1pPr algn="l" defTabSz="1087112" rtl="0" eaLnBrk="0" fontAlgn="base" hangingPunct="0">
        <a:lnSpc>
          <a:spcPts val="2499"/>
        </a:lnSpc>
        <a:spcBef>
          <a:spcPct val="0"/>
        </a:spcBef>
        <a:spcAft>
          <a:spcPct val="0"/>
        </a:spcAft>
        <a:defRPr sz="2199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1087112" rtl="0" eaLnBrk="0" fontAlgn="base" hangingPunct="0">
        <a:lnSpc>
          <a:spcPts val="2499"/>
        </a:lnSpc>
        <a:spcBef>
          <a:spcPct val="0"/>
        </a:spcBef>
        <a:spcAft>
          <a:spcPct val="0"/>
        </a:spcAft>
        <a:defRPr sz="2199">
          <a:solidFill>
            <a:schemeClr val="tx2"/>
          </a:solidFill>
          <a:latin typeface="Arial" panose="020B0604020202020204" pitchFamily="34" charset="0"/>
        </a:defRPr>
      </a:lvl2pPr>
      <a:lvl3pPr algn="l" defTabSz="1087112" rtl="0" eaLnBrk="0" fontAlgn="base" hangingPunct="0">
        <a:lnSpc>
          <a:spcPts val="2499"/>
        </a:lnSpc>
        <a:spcBef>
          <a:spcPct val="0"/>
        </a:spcBef>
        <a:spcAft>
          <a:spcPct val="0"/>
        </a:spcAft>
        <a:defRPr sz="2199">
          <a:solidFill>
            <a:schemeClr val="tx2"/>
          </a:solidFill>
          <a:latin typeface="Arial" panose="020B0604020202020204" pitchFamily="34" charset="0"/>
        </a:defRPr>
      </a:lvl3pPr>
      <a:lvl4pPr algn="l" defTabSz="1087112" rtl="0" eaLnBrk="0" fontAlgn="base" hangingPunct="0">
        <a:lnSpc>
          <a:spcPts val="2499"/>
        </a:lnSpc>
        <a:spcBef>
          <a:spcPct val="0"/>
        </a:spcBef>
        <a:spcAft>
          <a:spcPct val="0"/>
        </a:spcAft>
        <a:defRPr sz="2199">
          <a:solidFill>
            <a:schemeClr val="tx2"/>
          </a:solidFill>
          <a:latin typeface="Arial" panose="020B0604020202020204" pitchFamily="34" charset="0"/>
        </a:defRPr>
      </a:lvl4pPr>
      <a:lvl5pPr algn="l" defTabSz="1087112" rtl="0" eaLnBrk="0" fontAlgn="base" hangingPunct="0">
        <a:lnSpc>
          <a:spcPts val="2499"/>
        </a:lnSpc>
        <a:spcBef>
          <a:spcPct val="0"/>
        </a:spcBef>
        <a:spcAft>
          <a:spcPct val="0"/>
        </a:spcAft>
        <a:defRPr sz="2199">
          <a:solidFill>
            <a:schemeClr val="tx2"/>
          </a:solidFill>
          <a:latin typeface="Arial" panose="020B0604020202020204" pitchFamily="34" charset="0"/>
        </a:defRPr>
      </a:lvl5pPr>
      <a:lvl6pPr marL="457063" algn="l" defTabSz="1087112" rtl="0" fontAlgn="base">
        <a:lnSpc>
          <a:spcPts val="2499"/>
        </a:lnSpc>
        <a:spcBef>
          <a:spcPct val="0"/>
        </a:spcBef>
        <a:spcAft>
          <a:spcPct val="0"/>
        </a:spcAft>
        <a:defRPr sz="2199">
          <a:solidFill>
            <a:schemeClr val="tx2"/>
          </a:solidFill>
          <a:latin typeface="Arial" panose="020B0604020202020204" pitchFamily="34" charset="0"/>
        </a:defRPr>
      </a:lvl6pPr>
      <a:lvl7pPr marL="914126" algn="l" defTabSz="1087112" rtl="0" fontAlgn="base">
        <a:lnSpc>
          <a:spcPts val="2499"/>
        </a:lnSpc>
        <a:spcBef>
          <a:spcPct val="0"/>
        </a:spcBef>
        <a:spcAft>
          <a:spcPct val="0"/>
        </a:spcAft>
        <a:defRPr sz="2199">
          <a:solidFill>
            <a:schemeClr val="tx2"/>
          </a:solidFill>
          <a:latin typeface="Arial" panose="020B0604020202020204" pitchFamily="34" charset="0"/>
        </a:defRPr>
      </a:lvl7pPr>
      <a:lvl8pPr marL="1371189" algn="l" defTabSz="1087112" rtl="0" fontAlgn="base">
        <a:lnSpc>
          <a:spcPts val="2499"/>
        </a:lnSpc>
        <a:spcBef>
          <a:spcPct val="0"/>
        </a:spcBef>
        <a:spcAft>
          <a:spcPct val="0"/>
        </a:spcAft>
        <a:defRPr sz="2199">
          <a:solidFill>
            <a:schemeClr val="tx2"/>
          </a:solidFill>
          <a:latin typeface="Arial" panose="020B0604020202020204" pitchFamily="34" charset="0"/>
        </a:defRPr>
      </a:lvl8pPr>
      <a:lvl9pPr marL="1828251" algn="l" defTabSz="1087112" rtl="0" fontAlgn="base">
        <a:lnSpc>
          <a:spcPts val="2499"/>
        </a:lnSpc>
        <a:spcBef>
          <a:spcPct val="0"/>
        </a:spcBef>
        <a:spcAft>
          <a:spcPct val="0"/>
        </a:spcAft>
        <a:defRPr sz="2199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algn="l" defTabSz="1087112" rtl="0" eaLnBrk="0" fontAlgn="base" hangingPunct="0">
        <a:lnSpc>
          <a:spcPts val="2199"/>
        </a:lnSpc>
        <a:spcBef>
          <a:spcPts val="1999"/>
        </a:spcBef>
        <a:spcAft>
          <a:spcPts val="1000"/>
        </a:spcAft>
        <a:buFont typeface="Arial" panose="020B0604020202020204" pitchFamily="34" charset="0"/>
        <a:defRPr sz="1699" b="1" kern="1200">
          <a:solidFill>
            <a:schemeClr val="tx2"/>
          </a:solidFill>
          <a:latin typeface="+mn-lt"/>
          <a:ea typeface="+mn-ea"/>
          <a:cs typeface="+mn-cs"/>
        </a:defRPr>
      </a:lvl1pPr>
      <a:lvl2pPr algn="l" defTabSz="1087112" rtl="0" eaLnBrk="0" fontAlgn="base" hangingPunct="0">
        <a:lnSpc>
          <a:spcPts val="2199"/>
        </a:lnSpc>
        <a:spcBef>
          <a:spcPct val="0"/>
        </a:spcBef>
        <a:spcAft>
          <a:spcPts val="1000"/>
        </a:spcAft>
        <a:buFont typeface="Arial" panose="020B0604020202020204" pitchFamily="34" charset="0"/>
        <a:defRPr sz="1699" kern="1200">
          <a:solidFill>
            <a:schemeClr val="tx1"/>
          </a:solidFill>
          <a:latin typeface="+mn-lt"/>
          <a:ea typeface="+mn-ea"/>
          <a:cs typeface="+mn-cs"/>
        </a:defRPr>
      </a:lvl2pPr>
      <a:lvl3pPr marL="1588" algn="l" defTabSz="1087112" rtl="0" eaLnBrk="0" fontAlgn="base" hangingPunct="0">
        <a:lnSpc>
          <a:spcPts val="1899"/>
        </a:lnSpc>
        <a:spcBef>
          <a:spcPts val="700"/>
        </a:spcBef>
        <a:spcAft>
          <a:spcPts val="700"/>
        </a:spcAft>
        <a:buFont typeface="Arial" panose="020B0604020202020204" pitchFamily="34" charset="0"/>
        <a:defRPr sz="14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3174" algn="l" defTabSz="1087112" rtl="0" eaLnBrk="0" fontAlgn="base" hangingPunct="0">
        <a:lnSpc>
          <a:spcPts val="1899"/>
        </a:lnSpc>
        <a:spcBef>
          <a:spcPct val="0"/>
        </a:spcBef>
        <a:spcAft>
          <a:spcPts val="70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6669" indent="-272968" algn="l" defTabSz="1087112" rtl="0" eaLnBrk="0" fontAlgn="base" hangingPunct="0">
        <a:lnSpc>
          <a:spcPts val="1899"/>
        </a:lnSpc>
        <a:spcBef>
          <a:spcPct val="0"/>
        </a:spcBef>
        <a:spcAft>
          <a:spcPts val="700"/>
        </a:spcAft>
        <a:buClr>
          <a:srgbClr val="00B2EF"/>
        </a:buClr>
        <a:buFont typeface="Arial" panose="020B0604020202020204" pitchFamily="34" charset="0"/>
        <a:buChar char="▬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236" indent="-272112" algn="l" defTabSz="10884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537460" indent="-272112" algn="l" defTabSz="10884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081685" indent="-272112" algn="l" defTabSz="10884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625910" indent="-272112" algn="l" defTabSz="10884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88449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44225" algn="l" defTabSz="1088449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1088449" algn="l" defTabSz="1088449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32674" algn="l" defTabSz="1088449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4pPr>
      <a:lvl5pPr marL="2176899" algn="l" defTabSz="1088449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5pPr>
      <a:lvl6pPr marL="2721123" algn="l" defTabSz="1088449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6pPr>
      <a:lvl7pPr marL="3265348" algn="l" defTabSz="1088449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7pPr>
      <a:lvl8pPr marL="3809573" algn="l" defTabSz="1088449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8pPr>
      <a:lvl9pPr marL="4353797" algn="l" defTabSz="1088449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Workshop on Phasing out Strategies</a:t>
            </a:r>
            <a:endParaRPr lang="en-GB" sz="40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24 September 2025 </a:t>
            </a:r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Marion </a:t>
            </a:r>
            <a:r>
              <a:rPr lang="fr-FR" dirty="0" err="1"/>
              <a:t>Jamard</a:t>
            </a:r>
            <a:r>
              <a:rPr lang="fr-FR" dirty="0"/>
              <a:t>, </a:t>
            </a:r>
            <a:r>
              <a:rPr lang="fr-FR" dirty="0" err="1"/>
              <a:t>European</a:t>
            </a:r>
            <a:r>
              <a:rPr lang="fr-FR" dirty="0"/>
              <a:t> Commission</a:t>
            </a:r>
            <a:r>
              <a:rPr lang="fr-FR" i="0" dirty="0"/>
              <a:t>​</a:t>
            </a:r>
            <a:br>
              <a:rPr lang="fr-FR" i="0" dirty="0"/>
            </a:br>
            <a:r>
              <a:rPr lang="fr-FR" dirty="0"/>
              <a:t>DG RTD.G4</a:t>
            </a:r>
            <a:r>
              <a:rPr lang="fr-FR" i="0" dirty="0"/>
              <a:t>​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2102D-1541-E725-15D4-E407507A1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2A2CA-AE7F-018F-092F-5AD8A130E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Dos (III)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C5D2F8-B9C5-D747-5720-77EF5D84ED1A}"/>
              </a:ext>
            </a:extLst>
          </p:cNvPr>
          <p:cNvSpPr txBox="1"/>
          <p:nvPr/>
        </p:nvSpPr>
        <p:spPr>
          <a:xfrm>
            <a:off x="634977" y="1627273"/>
            <a:ext cx="1146409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Coherence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Explain how this scenario </a:t>
            </a:r>
            <a:r>
              <a:rPr lang="en-US" sz="2000" b="1" dirty="0"/>
              <a:t>avoids duplication or contradiction </a:t>
            </a:r>
            <a:r>
              <a:rPr lang="en-US" sz="2000" dirty="0"/>
              <a:t>with existing or planned EU/national initiatives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Identify possible </a:t>
            </a:r>
            <a:r>
              <a:rPr lang="en-US" sz="2000" b="1" dirty="0"/>
              <a:t>links or complementarities </a:t>
            </a:r>
            <a:r>
              <a:rPr lang="en-US" sz="2000" dirty="0"/>
              <a:t>with other initiatives, partnerships, or frameworks.</a:t>
            </a:r>
          </a:p>
          <a:p>
            <a:endParaRPr lang="fr-BE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b="1" dirty="0"/>
              <a:t>Update</a:t>
            </a:r>
            <a:r>
              <a:rPr lang="fr-BE" sz="2000" dirty="0"/>
              <a:t> </a:t>
            </a:r>
            <a:r>
              <a:rPr lang="fr-BE" sz="2000" dirty="0" err="1"/>
              <a:t>your</a:t>
            </a:r>
            <a:r>
              <a:rPr lang="fr-BE" sz="2000" dirty="0"/>
              <a:t> </a:t>
            </a:r>
            <a:r>
              <a:rPr lang="fr-BE" sz="2000" dirty="0" err="1"/>
              <a:t>strategies</a:t>
            </a:r>
            <a:r>
              <a:rPr lang="fr-BE" sz="2000" dirty="0"/>
              <a:t> – the </a:t>
            </a:r>
            <a:r>
              <a:rPr lang="fr-BE" sz="2000" dirty="0" err="1"/>
              <a:t>strategy</a:t>
            </a:r>
            <a:r>
              <a:rPr lang="fr-BE" sz="2000" dirty="0"/>
              <a:t> </a:t>
            </a:r>
            <a:r>
              <a:rPr lang="fr-BE" sz="2000" dirty="0" err="1"/>
              <a:t>is</a:t>
            </a:r>
            <a:r>
              <a:rPr lang="fr-BE" sz="2000" dirty="0"/>
              <a:t> a </a:t>
            </a:r>
            <a:r>
              <a:rPr lang="fr-BE" sz="2000" dirty="0" err="1"/>
              <a:t>practical</a:t>
            </a:r>
            <a:r>
              <a:rPr lang="fr-BE" sz="2000" dirty="0"/>
              <a:t> and living document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dirty="0"/>
          </a:p>
          <a:p>
            <a:r>
              <a:rPr lang="en-GB" sz="2000" i="1" dirty="0"/>
              <a:t>Underlying reflections, scenarios, analyses, etc, where appropriate, shall be made available in supplementary materials.</a:t>
            </a:r>
            <a:endParaRPr lang="en-IE" sz="2000" i="1" dirty="0"/>
          </a:p>
          <a:p>
            <a:endParaRPr lang="fr-BE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F3CF8-1F91-3686-FF29-168CCEF2C40E}"/>
              </a:ext>
            </a:extLst>
          </p:cNvPr>
          <p:cNvSpPr/>
          <p:nvPr/>
        </p:nvSpPr>
        <p:spPr>
          <a:xfrm>
            <a:off x="9645805" y="100361"/>
            <a:ext cx="2419815" cy="38249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i="1" dirty="0">
                <a:solidFill>
                  <a:schemeClr val="accent6"/>
                </a:solidFill>
              </a:rPr>
              <a:t>For inspiration </a:t>
            </a:r>
            <a:r>
              <a:rPr lang="fr-BE" i="1" dirty="0" err="1">
                <a:solidFill>
                  <a:schemeClr val="accent6"/>
                </a:solidFill>
              </a:rPr>
              <a:t>only</a:t>
            </a:r>
            <a:r>
              <a:rPr lang="fr-BE" i="1" dirty="0">
                <a:solidFill>
                  <a:schemeClr val="accent6"/>
                </a:solidFill>
              </a:rPr>
              <a:t>!</a:t>
            </a:r>
            <a:endParaRPr lang="en-IE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200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82842-C137-CA79-6E97-BBF3565A76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/>
              <a:t>Q&amp;A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52377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5365D-C861-5E39-9E6C-F1A9278E15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D54DC-198C-6A60-D611-06F24ABC95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Learning from experience: approaches to financial sustainability</a:t>
            </a:r>
            <a:endParaRPr lang="en-IE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0EAB5B-2484-4717-BFCC-A08F2D882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862902"/>
          </a:xfrm>
        </p:spPr>
        <p:txBody>
          <a:bodyPr/>
          <a:lstStyle/>
          <a:p>
            <a:pPr marL="800100" lvl="1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dirty="0" err="1"/>
              <a:t>IraSME</a:t>
            </a:r>
            <a:r>
              <a:rPr lang="en-IE" dirty="0"/>
              <a:t> – by Christian Fichtner</a:t>
            </a:r>
          </a:p>
          <a:p>
            <a:pPr marL="800100" lvl="1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dirty="0"/>
              <a:t>EIT – by Marco Brueckner</a:t>
            </a:r>
          </a:p>
          <a:p>
            <a:pPr marL="800100" lvl="1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dirty="0"/>
              <a:t>EIT Food – by Raphael </a:t>
            </a:r>
            <a:r>
              <a:rPr lang="en-IE" dirty="0" err="1"/>
              <a:t>Debleser</a:t>
            </a:r>
            <a:endParaRPr lang="en-I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IE" dirty="0"/>
              <a:t>EIT Digital – by Federico Menna</a:t>
            </a:r>
          </a:p>
        </p:txBody>
      </p:sp>
    </p:spTree>
    <p:extLst>
      <p:ext uri="{BB962C8B-B14F-4D97-AF65-F5344CB8AC3E}">
        <p14:creationId xmlns:p14="http://schemas.microsoft.com/office/powerpoint/2010/main" val="3258967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59A2F-07E6-609F-39AC-EB111F945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D966B-DBB3-55E5-2B3B-FFE1BADB61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/>
              <a:t>Q&amp;A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92310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0A02A8-3D70-880D-2B4F-115FCECBF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F9A32-0CED-4B4D-A701-B3ACD564AC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Collaborative work: thematic breakout sessions</a:t>
            </a:r>
            <a:endParaRPr lang="en-IE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D7B053-65F7-58E2-8B73-0AF0C70290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862902"/>
          </a:xfrm>
        </p:spPr>
        <p:txBody>
          <a:bodyPr/>
          <a:lstStyle/>
          <a:p>
            <a:pPr marL="800100" lvl="1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Tour de table: current status of strategy development</a:t>
            </a:r>
          </a:p>
          <a:p>
            <a:pPr marL="800100" lvl="1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Exploring potential synergies and opportunities for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729050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EE64B15-6346-F193-3C83-A90078955144}"/>
              </a:ext>
            </a:extLst>
          </p:cNvPr>
          <p:cNvSpPr/>
          <p:nvPr/>
        </p:nvSpPr>
        <p:spPr>
          <a:xfrm>
            <a:off x="2818410" y="6336598"/>
            <a:ext cx="2123712" cy="56785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lIns="72000" tIns="36000" rIns="72000" bIns="36000" rtlCol="0" anchor="t" anchorCtr="0">
            <a:noAutofit/>
          </a:bodyPr>
          <a:lstStyle/>
          <a:p>
            <a:pPr algn="ctr"/>
            <a:endParaRPr lang="en-IE" sz="1600" b="1">
              <a:solidFill>
                <a:srgbClr val="080808"/>
              </a:solidFill>
              <a:latin typeface="Arial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C7BE3A34-3691-0B4A-B05A-22E4A77BD0F3}"/>
              </a:ext>
            </a:extLst>
          </p:cNvPr>
          <p:cNvSpPr txBox="1"/>
          <p:nvPr/>
        </p:nvSpPr>
        <p:spPr>
          <a:xfrm>
            <a:off x="7180369" y="569578"/>
            <a:ext cx="2123712" cy="56907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lIns="72000" tIns="36000" rIns="72000" bIns="36000" rtlCol="0" anchor="t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1" i="0" u="none" strike="noStrike" cap="none" spc="0" normalizeH="0" baseline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US" sz="1600" dirty="0"/>
              <a:t>Cluster 5: Climate, Energy &amp; Mobility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98D61FA7-0507-B344-B434-09A595E1C2AD}"/>
              </a:ext>
            </a:extLst>
          </p:cNvPr>
          <p:cNvSpPr txBox="1"/>
          <p:nvPr/>
        </p:nvSpPr>
        <p:spPr>
          <a:xfrm>
            <a:off x="7322511" y="1228255"/>
            <a:ext cx="1764000" cy="227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000"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Clean Hydrogen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AD83DF48-4337-E64D-B075-50BCBCC1650B}"/>
              </a:ext>
            </a:extLst>
          </p:cNvPr>
          <p:cNvSpPr txBox="1"/>
          <p:nvPr/>
        </p:nvSpPr>
        <p:spPr>
          <a:xfrm>
            <a:off x="7322511" y="2887034"/>
            <a:ext cx="1764000" cy="2275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Batt4EU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1887039B-6F56-6B48-8D0B-C2A99C536E53}"/>
              </a:ext>
            </a:extLst>
          </p:cNvPr>
          <p:cNvSpPr txBox="1"/>
          <p:nvPr/>
        </p:nvSpPr>
        <p:spPr>
          <a:xfrm>
            <a:off x="7322511" y="3965756"/>
            <a:ext cx="1764000" cy="2275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Built4People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CB1382E-0420-F841-928E-6DD640358D7E}"/>
              </a:ext>
            </a:extLst>
          </p:cNvPr>
          <p:cNvSpPr txBox="1"/>
          <p:nvPr/>
        </p:nvSpPr>
        <p:spPr>
          <a:xfrm>
            <a:off x="7322511" y="3573670"/>
            <a:ext cx="1764000" cy="3251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Zero-emission road transport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E431FD02-C60E-CB47-A9B5-628BA03DED10}"/>
              </a:ext>
            </a:extLst>
          </p:cNvPr>
          <p:cNvSpPr txBox="1"/>
          <p:nvPr/>
        </p:nvSpPr>
        <p:spPr>
          <a:xfrm>
            <a:off x="7322511" y="3181587"/>
            <a:ext cx="1764000" cy="3251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Zero-emission waterborne transport 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B0B10C6-51B5-7347-A6BB-D108886A2849}"/>
              </a:ext>
            </a:extLst>
          </p:cNvPr>
          <p:cNvSpPr txBox="1"/>
          <p:nvPr/>
        </p:nvSpPr>
        <p:spPr>
          <a:xfrm>
            <a:off x="7322511" y="2200396"/>
            <a:ext cx="1764000" cy="227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000"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Europe’s Rail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E5A4846D-1784-CB44-8C44-7787838B844A}"/>
              </a:ext>
            </a:extLst>
          </p:cNvPr>
          <p:cNvSpPr txBox="1"/>
          <p:nvPr/>
        </p:nvSpPr>
        <p:spPr>
          <a:xfrm>
            <a:off x="7322511" y="1522807"/>
            <a:ext cx="1764000" cy="218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000"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Clean Aviation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EDAF1303-C9A3-CE45-9282-F5DDA99F74F0}"/>
              </a:ext>
            </a:extLst>
          </p:cNvPr>
          <p:cNvSpPr txBox="1"/>
          <p:nvPr/>
        </p:nvSpPr>
        <p:spPr>
          <a:xfrm>
            <a:off x="7322511" y="1808312"/>
            <a:ext cx="1764000" cy="3251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000"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Single European Sky ATM Research 3 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F5E4945-C0E0-D543-AB67-1D56693F3195}"/>
              </a:ext>
            </a:extLst>
          </p:cNvPr>
          <p:cNvSpPr txBox="1"/>
          <p:nvPr/>
        </p:nvSpPr>
        <p:spPr>
          <a:xfrm>
            <a:off x="7322511" y="2494949"/>
            <a:ext cx="1764000" cy="3251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000"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Connected and Automated Mobility (CCAM)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4777810" y="569579"/>
            <a:ext cx="2123712" cy="6335925"/>
            <a:chOff x="1180323" y="1516289"/>
            <a:chExt cx="2123712" cy="7015975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7BF620E-C934-4049-9878-5C992786A508}"/>
                </a:ext>
              </a:extLst>
            </p:cNvPr>
            <p:cNvSpPr txBox="1"/>
            <p:nvPr/>
          </p:nvSpPr>
          <p:spPr>
            <a:xfrm>
              <a:off x="1180323" y="1516289"/>
              <a:ext cx="2123712" cy="70159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6"/>
              </a:solidFill>
            </a:ln>
          </p:spPr>
          <p:txBody>
            <a:bodyPr wrap="square" lIns="72000" tIns="36000" rIns="72000" bIns="36000" rtlCol="0" anchor="t" anchorCtr="0">
              <a:no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100" b="1" i="0" u="none" strike="noStrike" cap="none" spc="0" normalizeH="0" baseline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r>
                <a:rPr lang="en-US" sz="1600" dirty="0"/>
                <a:t>Cluster 4: Digital, Industry &amp; Space</a:t>
              </a:r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1322335" y="2122185"/>
              <a:ext cx="1822300" cy="3711687"/>
              <a:chOff x="1221612" y="2209269"/>
              <a:chExt cx="1822300" cy="3711687"/>
            </a:xfrm>
          </p:grpSpPr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383A3E5B-BA15-2F47-A9AA-BD6559D7834B}"/>
                  </a:ext>
                </a:extLst>
              </p:cNvPr>
              <p:cNvSpPr txBox="1"/>
              <p:nvPr/>
            </p:nvSpPr>
            <p:spPr>
              <a:xfrm>
                <a:off x="1221612" y="3830904"/>
                <a:ext cx="1800000" cy="252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bg1"/>
                    </a:solidFill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AI-Data-Robotics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0C73739F-B6B1-0E45-A8C0-436DB38B3BFB}"/>
                  </a:ext>
                </a:extLst>
              </p:cNvPr>
              <p:cNvSpPr txBox="1"/>
              <p:nvPr/>
            </p:nvSpPr>
            <p:spPr>
              <a:xfrm>
                <a:off x="1221612" y="4155317"/>
                <a:ext cx="1800000" cy="252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bg1"/>
                    </a:solidFill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Photonics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B05AECEF-0531-E841-B70E-550CB25384C2}"/>
                  </a:ext>
                </a:extLst>
              </p:cNvPr>
              <p:cNvSpPr txBox="1"/>
              <p:nvPr/>
            </p:nvSpPr>
            <p:spPr>
              <a:xfrm>
                <a:off x="1221612" y="5560956"/>
                <a:ext cx="1800000" cy="360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4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Global competitive space systems*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6DC303DB-A244-6B42-83AC-0A60D7B631E0}"/>
                  </a:ext>
                </a:extLst>
              </p:cNvPr>
              <p:cNvSpPr txBox="1"/>
              <p:nvPr/>
            </p:nvSpPr>
            <p:spPr>
              <a:xfrm>
                <a:off x="1221612" y="4479728"/>
                <a:ext cx="1800000" cy="252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bg1"/>
                    </a:solidFill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Made in Europe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EDF49758-DD3B-7847-941A-239E0D1A68E1}"/>
                  </a:ext>
                </a:extLst>
              </p:cNvPr>
              <p:cNvSpPr txBox="1"/>
              <p:nvPr/>
            </p:nvSpPr>
            <p:spPr>
              <a:xfrm>
                <a:off x="1221612" y="4804141"/>
                <a:ext cx="1800000" cy="360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4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Clean steel – low-carbon steelmaking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AA6ECAC-FDB2-EA4F-A670-882B230C1957}"/>
                  </a:ext>
                </a:extLst>
              </p:cNvPr>
              <p:cNvSpPr txBox="1"/>
              <p:nvPr/>
            </p:nvSpPr>
            <p:spPr>
              <a:xfrm>
                <a:off x="1221612" y="5236542"/>
                <a:ext cx="1800000" cy="252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4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Processes4Planet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151ABEF5-0D2A-6A47-B81C-8452270769A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612" y="3398499"/>
                <a:ext cx="1800000" cy="360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-3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European Metrology </a:t>
                </a:r>
                <a:br>
                  <a:rPr kumimoji="0" lang="en-US" sz="1100" b="0" i="0" u="none" strike="noStrike" kern="1200" cap="none" spc="-3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</a:br>
                <a:r>
                  <a:rPr kumimoji="0" lang="en-US" sz="1100" b="0" i="0" u="none" strike="noStrike" kern="1200" cap="none" spc="-3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(Art. 185)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1205524D-51FA-8D44-999F-4D10D83AA75F}"/>
                  </a:ext>
                </a:extLst>
              </p:cNvPr>
              <p:cNvSpPr txBox="1"/>
              <p:nvPr/>
            </p:nvSpPr>
            <p:spPr>
              <a:xfrm>
                <a:off x="1243912" y="2209269"/>
                <a:ext cx="1800000" cy="2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Chips (formerly KDT)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4D9B885A-8B4D-1944-A363-D853FE3D71CB}"/>
                  </a:ext>
                </a:extLst>
              </p:cNvPr>
              <p:cNvSpPr txBox="1"/>
              <p:nvPr/>
            </p:nvSpPr>
            <p:spPr>
              <a:xfrm>
                <a:off x="1243912" y="2529701"/>
                <a:ext cx="1800000" cy="360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Smart Networks &amp; Services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4A78C279-6A9A-5440-85AA-9358968AE80A}"/>
                  </a:ext>
                </a:extLst>
              </p:cNvPr>
              <p:cNvSpPr txBox="1"/>
              <p:nvPr/>
            </p:nvSpPr>
            <p:spPr>
              <a:xfrm>
                <a:off x="1243912" y="2966089"/>
                <a:ext cx="1800000" cy="360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High Performance Computing</a:t>
                </a:r>
              </a:p>
            </p:txBody>
          </p:sp>
        </p:grpSp>
      </p:grpSp>
      <p:grpSp>
        <p:nvGrpSpPr>
          <p:cNvPr id="95" name="Group 94"/>
          <p:cNvGrpSpPr/>
          <p:nvPr/>
        </p:nvGrpSpPr>
        <p:grpSpPr>
          <a:xfrm>
            <a:off x="9621336" y="580408"/>
            <a:ext cx="1964429" cy="5117865"/>
            <a:chOff x="6148788" y="1528280"/>
            <a:chExt cx="1964429" cy="5831316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0FFE4203-EC07-2A46-9C5B-8C6BD11DD3C5}"/>
                </a:ext>
              </a:extLst>
            </p:cNvPr>
            <p:cNvSpPr txBox="1"/>
            <p:nvPr/>
          </p:nvSpPr>
          <p:spPr>
            <a:xfrm>
              <a:off x="6148788" y="1528280"/>
              <a:ext cx="1964429" cy="58313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6"/>
              </a:solidFill>
            </a:ln>
          </p:spPr>
          <p:txBody>
            <a:bodyPr wrap="square" lIns="72000" tIns="36000" rIns="72000" bIns="36000" rtlCol="0" anchor="t" anchorCtr="0">
              <a:no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100" b="1" i="0" u="none" strike="noStrike" cap="none" spc="0" normalizeH="0" baseline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r>
                <a:rPr lang="en-US" sz="1600" dirty="0"/>
                <a:t>Cluster 6: Food, Bio-economy, Agriculture, Env…</a:t>
              </a:r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6209853" y="2677855"/>
              <a:ext cx="1804183" cy="3457567"/>
              <a:chOff x="6256568" y="2764939"/>
              <a:chExt cx="1804183" cy="3457567"/>
            </a:xfrm>
          </p:grpSpPr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748802D-6A05-F245-99A4-3663A577EE39}"/>
                  </a:ext>
                </a:extLst>
              </p:cNvPr>
              <p:cNvSpPr txBox="1"/>
              <p:nvPr/>
            </p:nvSpPr>
            <p:spPr>
              <a:xfrm>
                <a:off x="6260751" y="2764939"/>
                <a:ext cx="1800000" cy="2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0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Circular Bio-based Europe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804B7689-DD5F-0341-AC59-1CE8CCED3C91}"/>
                  </a:ext>
                </a:extLst>
              </p:cNvPr>
              <p:cNvSpPr txBox="1"/>
              <p:nvPr/>
            </p:nvSpPr>
            <p:spPr>
              <a:xfrm>
                <a:off x="6256568" y="5103535"/>
                <a:ext cx="1800000" cy="360000"/>
              </a:xfrm>
              <a:prstGeom prst="rect">
                <a:avLst/>
              </a:prstGeom>
              <a:solidFill>
                <a:srgbClr val="BAE9F5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bg1"/>
                    </a:solidFill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Accelerating Farming Systems Transitions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3305CD18-1218-AE44-99A4-F9FBD8356C7A}"/>
                  </a:ext>
                </a:extLst>
              </p:cNvPr>
              <p:cNvSpPr txBox="1"/>
              <p:nvPr/>
            </p:nvSpPr>
            <p:spPr>
              <a:xfrm>
                <a:off x="6256568" y="5537035"/>
                <a:ext cx="1800000" cy="252000"/>
              </a:xfrm>
              <a:prstGeom prst="rect">
                <a:avLst/>
              </a:prstGeom>
              <a:solidFill>
                <a:srgbClr val="BAE9F5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4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Agriculture of Data*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6FD6A4FF-9E52-674E-9E55-A80A84C1821E}"/>
                  </a:ext>
                </a:extLst>
              </p:cNvPr>
              <p:cNvSpPr txBox="1"/>
              <p:nvPr/>
            </p:nvSpPr>
            <p:spPr>
              <a:xfrm>
                <a:off x="6256569" y="3559219"/>
                <a:ext cx="1800000" cy="236033"/>
              </a:xfrm>
              <a:prstGeom prst="rect">
                <a:avLst/>
              </a:prstGeom>
              <a:solidFill>
                <a:srgbClr val="BAE9F5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4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Biodiversa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36C12564-CE69-BC49-9938-3630694C7AB3}"/>
                  </a:ext>
                </a:extLst>
              </p:cNvPr>
              <p:cNvSpPr txBox="1"/>
              <p:nvPr/>
            </p:nvSpPr>
            <p:spPr>
              <a:xfrm>
                <a:off x="6256568" y="3856916"/>
                <a:ext cx="1800000" cy="522136"/>
              </a:xfrm>
              <a:prstGeom prst="rect">
                <a:avLst/>
              </a:prstGeom>
              <a:solidFill>
                <a:srgbClr val="BAE9F5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2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Climate Neutral, Sustainable &amp; Productive Blue Economy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9472C48B-5E2D-AA44-9F8A-6484C98C8B32}"/>
                  </a:ext>
                </a:extLst>
              </p:cNvPr>
              <p:cNvSpPr txBox="1"/>
              <p:nvPr/>
            </p:nvSpPr>
            <p:spPr>
              <a:xfrm>
                <a:off x="6256568" y="5862506"/>
                <a:ext cx="1800000" cy="360000"/>
              </a:xfrm>
              <a:prstGeom prst="rect">
                <a:avLst/>
              </a:prstGeom>
              <a:solidFill>
                <a:srgbClr val="BAE9F5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2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Safe &amp; Sustainable Food System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C41FB276-35E4-1B45-B920-FD3BA5AE27D0}"/>
                  </a:ext>
                </a:extLst>
              </p:cNvPr>
              <p:cNvSpPr txBox="1"/>
              <p:nvPr/>
            </p:nvSpPr>
            <p:spPr>
              <a:xfrm>
                <a:off x="6256569" y="4778044"/>
                <a:ext cx="1800000" cy="252000"/>
              </a:xfrm>
              <a:prstGeom prst="rect">
                <a:avLst/>
              </a:prstGeom>
              <a:solidFill>
                <a:srgbClr val="BAE9F5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4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Animal Health &amp; Welfare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C1E25D46-D984-9E42-9B5D-51A5ACAB4388}"/>
                  </a:ext>
                </a:extLst>
              </p:cNvPr>
              <p:cNvSpPr txBox="1"/>
              <p:nvPr/>
            </p:nvSpPr>
            <p:spPr>
              <a:xfrm>
                <a:off x="6256568" y="4452548"/>
                <a:ext cx="1800000" cy="252000"/>
              </a:xfrm>
              <a:prstGeom prst="rect">
                <a:avLst/>
              </a:prstGeom>
              <a:solidFill>
                <a:srgbClr val="BAE9F5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2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Water4All</a:t>
                </a: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367695" y="583379"/>
            <a:ext cx="2018666" cy="3958014"/>
            <a:chOff x="-1318351" y="1562519"/>
            <a:chExt cx="2018666" cy="4382837"/>
          </a:xfrm>
        </p:grpSpPr>
        <p:grpSp>
          <p:nvGrpSpPr>
            <p:cNvPr id="98" name="Group 97"/>
            <p:cNvGrpSpPr/>
            <p:nvPr/>
          </p:nvGrpSpPr>
          <p:grpSpPr>
            <a:xfrm>
              <a:off x="-1318351" y="1562519"/>
              <a:ext cx="2018666" cy="4382837"/>
              <a:chOff x="-1318351" y="1525943"/>
              <a:chExt cx="2018666" cy="4382837"/>
            </a:xfrm>
          </p:grpSpPr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4DD1C77-8E76-4F46-A2FE-7D7728F19F82}"/>
                  </a:ext>
                </a:extLst>
              </p:cNvPr>
              <p:cNvSpPr txBox="1"/>
              <p:nvPr/>
            </p:nvSpPr>
            <p:spPr>
              <a:xfrm>
                <a:off x="-1318351" y="1525943"/>
                <a:ext cx="2018666" cy="438283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accent6"/>
                </a:solidFill>
              </a:ln>
            </p:spPr>
            <p:txBody>
              <a:bodyPr wrap="square" lIns="72000" tIns="36000" rIns="72000" bIns="36000" rtlCol="0" anchor="t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Cluster 1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Health</a:t>
                </a:r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-1247079" y="1949313"/>
                <a:ext cx="1800002" cy="3152910"/>
                <a:chOff x="-1416911" y="2036397"/>
                <a:chExt cx="1800002" cy="3152910"/>
              </a:xfrm>
            </p:grpSpPr>
            <p:sp>
              <p:nvSpPr>
                <p:cNvPr id="110" name="TextBox 109">
                  <a:extLst>
                    <a:ext uri="{FF2B5EF4-FFF2-40B4-BE49-F238E27FC236}">
                      <a16:creationId xmlns:a16="http://schemas.microsoft.com/office/drawing/2014/main" id="{5CB4992C-839A-6247-9A83-9E7FE1CCA634}"/>
                    </a:ext>
                  </a:extLst>
                </p:cNvPr>
                <p:cNvSpPr txBox="1"/>
                <p:nvPr/>
              </p:nvSpPr>
              <p:spPr>
                <a:xfrm>
                  <a:off x="-1416909" y="4196650"/>
                  <a:ext cx="1800000" cy="360000"/>
                </a:xfrm>
                <a:prstGeom prst="rect">
                  <a:avLst/>
                </a:prstGeom>
                <a:solidFill>
                  <a:srgbClr val="BAE9F5"/>
                </a:solidFill>
                <a:ln>
                  <a:noFill/>
                </a:ln>
              </p:spPr>
              <p:txBody>
                <a:bodyPr wrap="square" lIns="72000" tIns="36000" rIns="72000" bIns="36000" rtlCol="0" anchor="ctr" anchorCtr="0">
                  <a:noAutofit/>
                </a:bodyPr>
                <a:lstStyle>
                  <a:defPPr>
                    <a:defRPr lang="en-US"/>
                  </a:defPPr>
                  <a:lvl1pPr>
                    <a:defRPr sz="1200">
                      <a:latin typeface="Georgia" panose="02040502050405020303" pitchFamily="18" charset="0"/>
                    </a:defRPr>
                  </a:lvl1pPr>
                </a:lstStyle>
                <a:p>
                  <a:pPr marL="0" marR="0" lvl="0" indent="0" algn="l" defTabSz="914400" rtl="0" eaLnBrk="1" fontAlgn="auto" latinLnBrk="0" hangingPunct="1">
                    <a:lnSpc>
                      <a:spcPts val="12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D4D4D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One-Health Anti Microbial Resistance*</a:t>
                  </a:r>
                </a:p>
              </p:txBody>
            </p:sp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FBAA10E4-2DBF-5F41-87F7-ABB0C64CD406}"/>
                    </a:ext>
                  </a:extLst>
                </p:cNvPr>
                <p:cNvSpPr txBox="1"/>
                <p:nvPr/>
              </p:nvSpPr>
              <p:spPr>
                <a:xfrm>
                  <a:off x="-1416909" y="3119715"/>
                  <a:ext cx="1800000" cy="360000"/>
                </a:xfrm>
                <a:prstGeom prst="rect">
                  <a:avLst/>
                </a:prstGeom>
                <a:solidFill>
                  <a:srgbClr val="BAE9F5"/>
                </a:solidFill>
                <a:ln>
                  <a:noFill/>
                </a:ln>
              </p:spPr>
              <p:txBody>
                <a:bodyPr wrap="square" lIns="72000" tIns="36000" rIns="72000" bIns="36000" rtlCol="0" anchor="ctr" anchorCtr="0">
                  <a:no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bg1"/>
                      </a:solidFill>
                      <a:latin typeface="Georgia" panose="02040502050405020303" pitchFamily="18" charset="0"/>
                    </a:defRPr>
                  </a:lvl1pPr>
                </a:lstStyle>
                <a:p>
                  <a:pPr marL="0" marR="0" lvl="0" indent="0" algn="l" defTabSz="914400" rtl="0" eaLnBrk="1" fontAlgn="auto" latinLnBrk="0" hangingPunct="1">
                    <a:lnSpc>
                      <a:spcPts val="12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D4D4D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Chemicals risk assessment</a:t>
                  </a:r>
                </a:p>
              </p:txBody>
            </p:sp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83CB3CE5-1905-DB44-8357-309F6F49ADAF}"/>
                    </a:ext>
                  </a:extLst>
                </p:cNvPr>
                <p:cNvSpPr txBox="1"/>
                <p:nvPr/>
              </p:nvSpPr>
              <p:spPr>
                <a:xfrm>
                  <a:off x="-1416909" y="3550694"/>
                  <a:ext cx="1800000" cy="252000"/>
                </a:xfrm>
                <a:prstGeom prst="rect">
                  <a:avLst/>
                </a:prstGeom>
                <a:solidFill>
                  <a:srgbClr val="BAE9F5"/>
                </a:solidFill>
                <a:ln>
                  <a:noFill/>
                </a:ln>
              </p:spPr>
              <p:txBody>
                <a:bodyPr wrap="square" lIns="72000" tIns="36000" rIns="72000" bIns="36000" rtlCol="0" anchor="ctr" anchorCtr="0">
                  <a:no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bg1"/>
                      </a:solidFill>
                      <a:latin typeface="Georgia" panose="02040502050405020303" pitchFamily="18" charset="0"/>
                    </a:defRPr>
                  </a:lvl1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D4D4D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ERA for Health</a:t>
                  </a:r>
                </a:p>
              </p:txBody>
            </p:sp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9BBC3853-92DD-8F4E-A33D-E2B1FF5C24EC}"/>
                    </a:ext>
                  </a:extLst>
                </p:cNvPr>
                <p:cNvSpPr txBox="1"/>
                <p:nvPr/>
              </p:nvSpPr>
              <p:spPr>
                <a:xfrm>
                  <a:off x="-1416909" y="2688739"/>
                  <a:ext cx="1800000" cy="360000"/>
                </a:xfrm>
                <a:prstGeom prst="rect">
                  <a:avLst/>
                </a:prstGeom>
                <a:solidFill>
                  <a:srgbClr val="BAE9F5"/>
                </a:solidFill>
                <a:ln>
                  <a:noFill/>
                </a:ln>
              </p:spPr>
              <p:txBody>
                <a:bodyPr wrap="square" lIns="72000" tIns="36000" rIns="72000" bIns="36000" rtlCol="0" anchor="ctr" anchorCtr="0">
                  <a:noAutofit/>
                </a:bodyPr>
                <a:lstStyle>
                  <a:defPPr>
                    <a:defRPr lang="en-US"/>
                  </a:defPPr>
                  <a:lvl1pPr algn="ctr">
                    <a:defRPr sz="1200">
                      <a:latin typeface="Georgia" panose="02040502050405020303" pitchFamily="18" charset="0"/>
                    </a:defRPr>
                  </a:lvl1pPr>
                </a:lstStyle>
                <a:p>
                  <a:pPr marL="0" marR="0" lvl="0" indent="0" algn="l" defTabSz="914400" rtl="0" eaLnBrk="1" fontAlgn="auto" latinLnBrk="0" hangingPunct="1">
                    <a:lnSpc>
                      <a:spcPts val="12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D4D4D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Transformation of health systems</a:t>
                  </a:r>
                </a:p>
              </p:txBody>
            </p:sp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60E7A830-A6CF-BF42-8F87-01EC150D99AD}"/>
                    </a:ext>
                  </a:extLst>
                </p:cNvPr>
                <p:cNvSpPr txBox="1"/>
                <p:nvPr/>
              </p:nvSpPr>
              <p:spPr>
                <a:xfrm>
                  <a:off x="-1416909" y="4627628"/>
                  <a:ext cx="1800000" cy="252000"/>
                </a:xfrm>
                <a:prstGeom prst="rect">
                  <a:avLst/>
                </a:prstGeom>
                <a:solidFill>
                  <a:srgbClr val="BAE9F5"/>
                </a:solidFill>
                <a:ln>
                  <a:noFill/>
                </a:ln>
              </p:spPr>
              <p:txBody>
                <a:bodyPr wrap="square" lIns="72000" tIns="36000" rIns="72000" bIns="36000" rtlCol="0" anchor="ctr" anchorCtr="0">
                  <a:no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bg1"/>
                      </a:solidFill>
                      <a:latin typeface="Georgia" panose="02040502050405020303" pitchFamily="18" charset="0"/>
                    </a:defRPr>
                  </a:lvl1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4D4D4D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Personalised</a:t>
                  </a: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D4D4D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Medicine</a:t>
                  </a:r>
                </a:p>
              </p:txBody>
            </p:sp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DEF4665B-750F-A749-A366-C57FA58051E8}"/>
                    </a:ext>
                  </a:extLst>
                </p:cNvPr>
                <p:cNvSpPr txBox="1"/>
                <p:nvPr/>
              </p:nvSpPr>
              <p:spPr>
                <a:xfrm>
                  <a:off x="-1416909" y="3873672"/>
                  <a:ext cx="1800000" cy="252000"/>
                </a:xfrm>
                <a:prstGeom prst="rect">
                  <a:avLst/>
                </a:prstGeom>
                <a:solidFill>
                  <a:srgbClr val="BAE9F5"/>
                </a:solidFill>
                <a:ln>
                  <a:noFill/>
                </a:ln>
              </p:spPr>
              <p:txBody>
                <a:bodyPr wrap="square" lIns="72000" tIns="36000" rIns="72000" bIns="36000" rtlCol="0" anchor="ctr" anchorCtr="0">
                  <a:no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bg1"/>
                      </a:solidFill>
                      <a:latin typeface="Georgia" panose="02040502050405020303" pitchFamily="18" charset="0"/>
                    </a:defRPr>
                  </a:lvl1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D4D4D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Rare diseases*</a:t>
                  </a:r>
                </a:p>
              </p:txBody>
            </p:sp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EF328855-8DE1-7345-94DC-0BD4FDEADACA}"/>
                    </a:ext>
                  </a:extLst>
                </p:cNvPr>
                <p:cNvSpPr txBox="1"/>
                <p:nvPr/>
              </p:nvSpPr>
              <p:spPr>
                <a:xfrm>
                  <a:off x="-1416909" y="2036397"/>
                  <a:ext cx="1800000" cy="25200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72000" tIns="36000" rIns="72000" bIns="36000" rtlCol="0" anchor="ctr" anchorCtr="0">
                  <a:noAutofit/>
                </a:bodyPr>
                <a:lstStyle>
                  <a:defPPr>
                    <a:defRPr lang="en-US"/>
                  </a:defPPr>
                  <a:lvl1pPr>
                    <a:defRPr sz="1000">
                      <a:latin typeface="Georgia" panose="02040502050405020303" pitchFamily="18" charset="0"/>
                    </a:defRPr>
                  </a:lvl1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 panose="020B0604020202020204" pitchFamily="34" charset="0"/>
                    </a:rPr>
                    <a:t>Innovative Health Initiative</a:t>
                  </a:r>
                </a:p>
              </p:txBody>
            </p:sp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A8ADDDF4-F7A2-724D-A4DC-32C495656226}"/>
                    </a:ext>
                  </a:extLst>
                </p:cNvPr>
                <p:cNvSpPr txBox="1"/>
                <p:nvPr/>
              </p:nvSpPr>
              <p:spPr>
                <a:xfrm>
                  <a:off x="-1416910" y="2356831"/>
                  <a:ext cx="1800000" cy="25200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72000" tIns="36000" rIns="72000" bIns="36000" rtlCol="0" anchor="ctr" anchorCtr="0">
                  <a:noAutofit/>
                </a:bodyPr>
                <a:lstStyle>
                  <a:defPPr>
                    <a:defRPr lang="en-US"/>
                  </a:defPPr>
                  <a:lvl1pPr>
                    <a:defRPr sz="1000">
                      <a:latin typeface="Georgia" panose="02040502050405020303" pitchFamily="18" charset="0"/>
                    </a:defRPr>
                  </a:lvl1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 panose="020B0604020202020204" pitchFamily="34" charset="0"/>
                    </a:rPr>
                    <a:t>Global Health Partnership </a:t>
                  </a:r>
                </a:p>
              </p:txBody>
            </p:sp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83CB3CE5-1905-DB44-8357-309F6F49ADAF}"/>
                    </a:ext>
                  </a:extLst>
                </p:cNvPr>
                <p:cNvSpPr txBox="1"/>
                <p:nvPr/>
              </p:nvSpPr>
              <p:spPr>
                <a:xfrm>
                  <a:off x="-1416911" y="4950609"/>
                  <a:ext cx="1800002" cy="238698"/>
                </a:xfrm>
                <a:prstGeom prst="rect">
                  <a:avLst/>
                </a:prstGeom>
                <a:solidFill>
                  <a:srgbClr val="BAE9F5"/>
                </a:solidFill>
                <a:ln>
                  <a:noFill/>
                </a:ln>
              </p:spPr>
              <p:txBody>
                <a:bodyPr wrap="square" lIns="72000" tIns="36000" rIns="72000" bIns="36000" rtlCol="0" anchor="ctr" anchorCtr="0">
                  <a:no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bg1"/>
                      </a:solidFill>
                      <a:latin typeface="Georgia" panose="02040502050405020303" pitchFamily="18" charset="0"/>
                    </a:defRPr>
                  </a:lvl1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D4D4D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Pandemic Preparedness*</a:t>
                  </a:r>
                </a:p>
              </p:txBody>
            </p:sp>
          </p:grpSp>
        </p:grp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AD83DF48-4337-E64D-B075-50BCBCC1650B}"/>
                </a:ext>
              </a:extLst>
            </p:cNvPr>
            <p:cNvSpPr txBox="1"/>
            <p:nvPr/>
          </p:nvSpPr>
          <p:spPr>
            <a:xfrm>
              <a:off x="-1247081" y="5219138"/>
              <a:ext cx="1800000" cy="178991"/>
            </a:xfrm>
            <a:prstGeom prst="rect">
              <a:avLst/>
            </a:prstGeom>
            <a:solidFill>
              <a:srgbClr val="BAE9F5"/>
            </a:solidFill>
            <a:ln>
              <a:noFill/>
            </a:ln>
          </p:spPr>
          <p:txBody>
            <a:bodyPr wrap="square" lIns="72000" tIns="36000" rIns="72000" bIns="36000" rtlCol="0" anchor="ctr" anchorCtr="0">
              <a:noAutofit/>
            </a:bodyPr>
            <a:lstStyle>
              <a:defPPr>
                <a:defRPr lang="en-US"/>
              </a:defPPr>
              <a:lvl1pPr>
                <a:defRPr sz="1200">
                  <a:solidFill>
                    <a:schemeClr val="bg1"/>
                  </a:solidFill>
                  <a:latin typeface="Georgia" panose="02040502050405020303" pitchFamily="18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Brain Health</a:t>
              </a:r>
            </a:p>
          </p:txBody>
        </p:sp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AD83DF48-4337-E64D-B075-50BCBCC1650B}"/>
              </a:ext>
            </a:extLst>
          </p:cNvPr>
          <p:cNvSpPr txBox="1"/>
          <p:nvPr/>
        </p:nvSpPr>
        <p:spPr>
          <a:xfrm>
            <a:off x="4926867" y="4541393"/>
            <a:ext cx="1792955" cy="33134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Innovative Materials for EU (I AM</a:t>
            </a:r>
            <a:r>
              <a:rPr kumimoji="0" lang="en-US" sz="11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EU)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D83DF48-4337-E64D-B075-50BCBCC1650B}"/>
              </a:ext>
            </a:extLst>
          </p:cNvPr>
          <p:cNvSpPr txBox="1"/>
          <p:nvPr/>
        </p:nvSpPr>
        <p:spPr>
          <a:xfrm>
            <a:off x="4923344" y="4938882"/>
            <a:ext cx="1792955" cy="226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lvl="0">
              <a:defRPr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Virtual Worlds</a:t>
            </a:r>
            <a:endParaRPr kumimoji="0" lang="en-US" sz="11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9472C48B-5E2D-AA44-9F8A-6484C98C8B32}"/>
              </a:ext>
            </a:extLst>
          </p:cNvPr>
          <p:cNvSpPr txBox="1"/>
          <p:nvPr/>
        </p:nvSpPr>
        <p:spPr>
          <a:xfrm>
            <a:off x="7333104" y="4263378"/>
            <a:ext cx="1755103" cy="230802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200"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Solar Photovoltaics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8668541A-CE07-874D-BC0D-FD7FF9C0DCB0}"/>
              </a:ext>
            </a:extLst>
          </p:cNvPr>
          <p:cNvSpPr txBox="1"/>
          <p:nvPr/>
        </p:nvSpPr>
        <p:spPr>
          <a:xfrm>
            <a:off x="9708588" y="4780227"/>
            <a:ext cx="1793340" cy="364139"/>
          </a:xfrm>
          <a:prstGeom prst="rect">
            <a:avLst/>
          </a:prstGeom>
          <a:solidFill>
            <a:srgbClr val="BAE9F5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200"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Forests and Forestry for a sustainable Future</a:t>
            </a:r>
          </a:p>
        </p:txBody>
      </p:sp>
      <p:grpSp>
        <p:nvGrpSpPr>
          <p:cNvPr id="175" name="Group 174"/>
          <p:cNvGrpSpPr/>
          <p:nvPr/>
        </p:nvGrpSpPr>
        <p:grpSpPr>
          <a:xfrm>
            <a:off x="2636442" y="576219"/>
            <a:ext cx="2018666" cy="2590914"/>
            <a:chOff x="-853715" y="1516290"/>
            <a:chExt cx="2018666" cy="2497250"/>
          </a:xfrm>
        </p:grpSpPr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44DD1C77-8E76-4F46-A2FE-7D7728F19F82}"/>
                </a:ext>
              </a:extLst>
            </p:cNvPr>
            <p:cNvSpPr txBox="1"/>
            <p:nvPr/>
          </p:nvSpPr>
          <p:spPr>
            <a:xfrm>
              <a:off x="-853715" y="1516290"/>
              <a:ext cx="2018666" cy="24972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6"/>
              </a:solidFill>
            </a:ln>
          </p:spPr>
          <p:txBody>
            <a:bodyPr wrap="square" lIns="72000" tIns="36000" rIns="72000" bIns="36000" rtlCol="0" anchor="t" anchorCtr="0">
              <a:no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cap="all" spc="0" normalizeH="0" baseline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r>
                <a:rPr lang="en-US" sz="1600" cap="none" dirty="0"/>
                <a:t>CLUSTER 2: Culture, creative, inclusive societies</a:t>
              </a:r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-736227" y="2367424"/>
              <a:ext cx="1800000" cy="688100"/>
              <a:chOff x="-906059" y="2454508"/>
              <a:chExt cx="1800000" cy="688100"/>
            </a:xfrm>
          </p:grpSpPr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9BBC3853-92DD-8F4E-A33D-E2B1FF5C24EC}"/>
                  </a:ext>
                </a:extLst>
              </p:cNvPr>
              <p:cNvSpPr txBox="1"/>
              <p:nvPr/>
            </p:nvSpPr>
            <p:spPr>
              <a:xfrm>
                <a:off x="-906059" y="2782607"/>
                <a:ext cx="1800000" cy="360001"/>
              </a:xfrm>
              <a:prstGeom prst="rect">
                <a:avLst/>
              </a:prstGeom>
              <a:solidFill>
                <a:srgbClr val="BAE9F5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 algn="ctr">
                  <a:defRPr sz="12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Social Transformations and Resilience</a:t>
                </a: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EF328855-8DE1-7345-94DC-0BD4FDEADACA}"/>
                  </a:ext>
                </a:extLst>
              </p:cNvPr>
              <p:cNvSpPr txBox="1"/>
              <p:nvPr/>
            </p:nvSpPr>
            <p:spPr>
              <a:xfrm>
                <a:off x="-906059" y="2454508"/>
                <a:ext cx="1800000" cy="252000"/>
              </a:xfrm>
              <a:prstGeom prst="rect">
                <a:avLst/>
              </a:prstGeom>
              <a:solidFill>
                <a:srgbClr val="BAE9F5"/>
              </a:solidFill>
              <a:ln>
                <a:noFill/>
              </a:ln>
            </p:spPr>
            <p:txBody>
              <a:bodyPr wrap="square" lIns="72000" tIns="36000" rIns="72000" bIns="36000" rtlCol="0" anchor="ctr" anchorCtr="0">
                <a:noAutofit/>
              </a:bodyPr>
              <a:lstStyle>
                <a:defPPr>
                  <a:defRPr lang="en-US"/>
                </a:defPPr>
                <a:lvl1pPr>
                  <a:defRPr sz="10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Resilient</a:t>
                </a:r>
                <a:r>
                  <a:rPr kumimoji="0" lang="en-US" sz="1100" b="0" i="0" u="none" strike="noStrike" kern="1200" cap="none" spc="0" normalizeH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Arial" panose="020B0604020202020204" pitchFamily="34" charset="0"/>
                  </a:rPr>
                  <a:t> Cultural Heritage</a:t>
                </a: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154DB42-39C1-2D20-E098-4E5589B7CE06}"/>
              </a:ext>
            </a:extLst>
          </p:cNvPr>
          <p:cNvGrpSpPr/>
          <p:nvPr/>
        </p:nvGrpSpPr>
        <p:grpSpPr>
          <a:xfrm>
            <a:off x="455561" y="2214934"/>
            <a:ext cx="11055785" cy="4690570"/>
            <a:chOff x="-2788391" y="2021850"/>
            <a:chExt cx="11055785" cy="5194020"/>
          </a:xfrm>
        </p:grpSpPr>
        <p:grpSp>
          <p:nvGrpSpPr>
            <p:cNvPr id="91" name="Group 90"/>
            <p:cNvGrpSpPr/>
            <p:nvPr/>
          </p:nvGrpSpPr>
          <p:grpSpPr>
            <a:xfrm>
              <a:off x="-2788391" y="4134737"/>
              <a:ext cx="11055785" cy="3081133"/>
              <a:chOff x="433843" y="4354070"/>
              <a:chExt cx="7632757" cy="3081133"/>
            </a:xfrm>
          </p:grpSpPr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1F99B714-4226-6448-8542-EF4ACE852BB2}"/>
                  </a:ext>
                </a:extLst>
              </p:cNvPr>
              <p:cNvSpPr txBox="1"/>
              <p:nvPr/>
            </p:nvSpPr>
            <p:spPr>
              <a:xfrm>
                <a:off x="3506705" y="7145514"/>
                <a:ext cx="1260000" cy="28968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4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EIT Digital</a:t>
                </a: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5E2391DE-EF19-4743-933B-85496190CA1D}"/>
                  </a:ext>
                </a:extLst>
              </p:cNvPr>
              <p:cNvSpPr txBox="1"/>
              <p:nvPr/>
            </p:nvSpPr>
            <p:spPr>
              <a:xfrm>
                <a:off x="433843" y="4354070"/>
                <a:ext cx="1260000" cy="28968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bg1"/>
                    </a:solidFill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EIT Health</a:t>
                </a: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9C9D9917-879D-0340-A7C5-100EDCCA0B25}"/>
                  </a:ext>
                </a:extLst>
              </p:cNvPr>
              <p:cNvSpPr txBox="1"/>
              <p:nvPr/>
            </p:nvSpPr>
            <p:spPr>
              <a:xfrm>
                <a:off x="5172226" y="5551807"/>
                <a:ext cx="1260000" cy="28968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bg1"/>
                    </a:solidFill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EIT InnoEnergy</a:t>
                </a:r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015358DA-AF9C-774A-8E1C-0492F7ED3B48}"/>
                  </a:ext>
                </a:extLst>
              </p:cNvPr>
              <p:cNvSpPr txBox="1"/>
              <p:nvPr/>
            </p:nvSpPr>
            <p:spPr>
              <a:xfrm>
                <a:off x="5184764" y="6225447"/>
                <a:ext cx="1260000" cy="28968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EIT Climate</a:t>
                </a:r>
              </a:p>
            </p:txBody>
          </p: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B8496AC9-AB4E-BD41-A486-E002A198706B}"/>
                  </a:ext>
                </a:extLst>
              </p:cNvPr>
              <p:cNvSpPr txBox="1"/>
              <p:nvPr/>
            </p:nvSpPr>
            <p:spPr>
              <a:xfrm>
                <a:off x="6806600" y="5530903"/>
                <a:ext cx="1260000" cy="28968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4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EIT Food</a:t>
                </a: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-472046" y="2021850"/>
              <a:ext cx="6407454" cy="4853741"/>
              <a:chOff x="835340" y="658531"/>
              <a:chExt cx="6246880" cy="4853741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3836B948-7C7C-7B48-8933-69BBA255131A}"/>
                  </a:ext>
                </a:extLst>
              </p:cNvPr>
              <p:cNvSpPr txBox="1"/>
              <p:nvPr/>
            </p:nvSpPr>
            <p:spPr>
              <a:xfrm>
                <a:off x="2893385" y="4898171"/>
                <a:ext cx="1787482" cy="28968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bg1"/>
                    </a:solidFill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EIT Raw Materials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00231A28-02D7-CD46-B7C1-CD5B8ED46A53}"/>
                  </a:ext>
                </a:extLst>
              </p:cNvPr>
              <p:cNvSpPr txBox="1"/>
              <p:nvPr/>
            </p:nvSpPr>
            <p:spPr>
              <a:xfrm>
                <a:off x="2916417" y="5222583"/>
                <a:ext cx="1787482" cy="28968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400"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EIT Manufacturing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B02C2C77-4905-6B49-B68F-943E94EDE10E}"/>
                  </a:ext>
                </a:extLst>
              </p:cNvPr>
              <p:cNvSpPr txBox="1"/>
              <p:nvPr/>
            </p:nvSpPr>
            <p:spPr>
              <a:xfrm>
                <a:off x="835340" y="658531"/>
                <a:ext cx="1758324" cy="47713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bg1"/>
                    </a:solidFill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EIT Cultural and Creative Industries*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38F75504-3756-8F4D-810E-15BCAD1161D1}"/>
                  </a:ext>
                </a:extLst>
              </p:cNvPr>
              <p:cNvSpPr txBox="1"/>
              <p:nvPr/>
            </p:nvSpPr>
            <p:spPr>
              <a:xfrm>
                <a:off x="5282220" y="4316122"/>
                <a:ext cx="1800000" cy="28968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bg1"/>
                    </a:solidFill>
                    <a:latin typeface="Georgia" panose="02040502050405020303" pitchFamily="18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EIT Urban Mobility</a:t>
                </a:r>
              </a:p>
            </p:txBody>
          </p:sp>
        </p:grpSp>
      </p:grpSp>
      <p:sp>
        <p:nvSpPr>
          <p:cNvPr id="174" name="TextBox 173">
            <a:extLst>
              <a:ext uri="{FF2B5EF4-FFF2-40B4-BE49-F238E27FC236}">
                <a16:creationId xmlns:a16="http://schemas.microsoft.com/office/drawing/2014/main" id="{B748802D-6A05-F245-99A4-3663A577EE39}"/>
              </a:ext>
            </a:extLst>
          </p:cNvPr>
          <p:cNvSpPr txBox="1"/>
          <p:nvPr/>
        </p:nvSpPr>
        <p:spPr>
          <a:xfrm>
            <a:off x="9708886" y="1889651"/>
            <a:ext cx="1800000" cy="3447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000">
                <a:latin typeface="Georgia" panose="02040502050405020303" pitchFamily="18" charset="0"/>
              </a:defRPr>
            </a:lvl1pPr>
          </a:lstStyle>
          <a:p>
            <a:pPr lvl="0">
              <a:defRPr/>
            </a:pPr>
            <a:r>
              <a:rPr lang="en-US" sz="1100" dirty="0">
                <a:solidFill>
                  <a:srgbClr val="FFFFFF"/>
                </a:solidFill>
                <a:latin typeface="Arial"/>
                <a:cs typeface="Arial" panose="020B0604020202020204" pitchFamily="34" charset="0"/>
              </a:rPr>
              <a:t>R&amp;I in the Mediterranean Area (PRIMA, Art. 185)**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B38E7A6-E9A6-0584-C40A-52193A22C3FE}"/>
              </a:ext>
            </a:extLst>
          </p:cNvPr>
          <p:cNvGrpSpPr/>
          <p:nvPr/>
        </p:nvGrpSpPr>
        <p:grpSpPr>
          <a:xfrm>
            <a:off x="7325904" y="4580398"/>
            <a:ext cx="1764000" cy="522129"/>
            <a:chOff x="5239529" y="5192307"/>
            <a:chExt cx="1764000" cy="578170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B4AC23A6-5DF5-3547-AFC6-BDE86E15C702}"/>
                </a:ext>
              </a:extLst>
            </p:cNvPr>
            <p:cNvSpPr txBox="1"/>
            <p:nvPr/>
          </p:nvSpPr>
          <p:spPr>
            <a:xfrm>
              <a:off x="5239529" y="5192307"/>
              <a:ext cx="1764000" cy="252000"/>
            </a:xfrm>
            <a:prstGeom prst="rect">
              <a:avLst/>
            </a:prstGeom>
            <a:solidFill>
              <a:srgbClr val="BAE9F5"/>
            </a:solidFill>
            <a:ln>
              <a:noFill/>
            </a:ln>
          </p:spPr>
          <p:txBody>
            <a:bodyPr wrap="square" lIns="72000" tIns="36000" rIns="72000" bIns="36000" rtlCol="0" anchor="ctr" anchorCtr="0">
              <a:noAutofit/>
            </a:bodyPr>
            <a:lstStyle>
              <a:defPPr>
                <a:defRPr lang="en-US"/>
              </a:defPPr>
              <a:lvl1pPr>
                <a:defRPr sz="1200">
                  <a:solidFill>
                    <a:schemeClr val="bg1"/>
                  </a:solidFill>
                  <a:latin typeface="Georgia" panose="02040502050405020303" pitchFamily="18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Clean Energy Transition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8668541A-CE07-874D-BC0D-FD7FF9C0DCB0}"/>
                </a:ext>
              </a:extLst>
            </p:cNvPr>
            <p:cNvSpPr txBox="1"/>
            <p:nvPr/>
          </p:nvSpPr>
          <p:spPr>
            <a:xfrm>
              <a:off x="5239529" y="5518477"/>
              <a:ext cx="1764000" cy="252000"/>
            </a:xfrm>
            <a:prstGeom prst="rect">
              <a:avLst/>
            </a:prstGeom>
            <a:solidFill>
              <a:srgbClr val="BAE9F5"/>
            </a:solidFill>
            <a:ln>
              <a:noFill/>
            </a:ln>
          </p:spPr>
          <p:txBody>
            <a:bodyPr wrap="square" lIns="72000" tIns="36000" rIns="72000" bIns="36000" rtlCol="0" anchor="ctr" anchorCtr="0">
              <a:noAutofit/>
            </a:bodyPr>
            <a:lstStyle>
              <a:defPPr>
                <a:defRPr lang="en-US"/>
              </a:defPPr>
              <a:lvl1pPr>
                <a:defRPr sz="1200">
                  <a:latin typeface="Georgia" panose="02040502050405020303" pitchFamily="18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Driving Urban Transitions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3A39458E-65A2-2C41-9B1F-48688197ED8A}"/>
              </a:ext>
            </a:extLst>
          </p:cNvPr>
          <p:cNvSpPr txBox="1"/>
          <p:nvPr/>
        </p:nvSpPr>
        <p:spPr>
          <a:xfrm>
            <a:off x="2771930" y="2722420"/>
            <a:ext cx="1764000" cy="26161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US" dirty="0"/>
              <a:t>Innovative SMEs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8668541A-CE07-874D-BC0D-FD7FF9C0DCB0}"/>
              </a:ext>
            </a:extLst>
          </p:cNvPr>
          <p:cNvSpPr txBox="1"/>
          <p:nvPr/>
        </p:nvSpPr>
        <p:spPr>
          <a:xfrm>
            <a:off x="4921872" y="5231563"/>
            <a:ext cx="1783509" cy="22757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200"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Textiles of the Future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AD83DF48-4337-E64D-B075-50BCBCC1650B}"/>
              </a:ext>
            </a:extLst>
          </p:cNvPr>
          <p:cNvSpPr txBox="1"/>
          <p:nvPr/>
        </p:nvSpPr>
        <p:spPr>
          <a:xfrm>
            <a:off x="4907108" y="5524246"/>
            <a:ext cx="1792955" cy="468135"/>
          </a:xfrm>
          <a:prstGeom prst="rect">
            <a:avLst/>
          </a:prstGeom>
          <a:solidFill>
            <a:srgbClr val="BAE9F5"/>
          </a:solidFill>
          <a:ln>
            <a:noFill/>
          </a:ln>
        </p:spPr>
        <p:txBody>
          <a:bodyPr wrap="square" lIns="72000" tIns="36000" rIns="72000" bIns="36000" rtlCol="0" anchor="ctr" anchorCtr="0">
            <a:no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lvl="0">
              <a:defRPr/>
            </a:pPr>
            <a:r>
              <a:rPr lang="en-GB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Raw Materials for the Green and Digital Transition</a:t>
            </a:r>
            <a:endParaRPr kumimoji="0" lang="en-US" sz="11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B2034A-6E43-99A6-62DA-629B3BCF1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852" y="4944289"/>
            <a:ext cx="4398575" cy="782357"/>
          </a:xfrm>
        </p:spPr>
        <p:txBody>
          <a:bodyPr/>
          <a:lstStyle/>
          <a:p>
            <a:r>
              <a:rPr lang="fr-BE" dirty="0" err="1">
                <a:solidFill>
                  <a:schemeClr val="tx2"/>
                </a:solidFill>
              </a:rPr>
              <a:t>Breakout</a:t>
            </a:r>
            <a:r>
              <a:rPr lang="fr-BE" dirty="0">
                <a:solidFill>
                  <a:schemeClr val="tx2"/>
                </a:solidFill>
              </a:rPr>
              <a:t> sessions</a:t>
            </a:r>
            <a:endParaRPr lang="en-IE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B3C8FB-9D76-004B-E61F-D8996D6C5003}"/>
              </a:ext>
            </a:extLst>
          </p:cNvPr>
          <p:cNvSpPr txBox="1"/>
          <p:nvPr/>
        </p:nvSpPr>
        <p:spPr>
          <a:xfrm>
            <a:off x="277213" y="5892288"/>
            <a:ext cx="2003414" cy="43088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Partnership MOVED TO A CLUSTER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8C07D4E-83AA-744C-8239-657814767359}"/>
              </a:ext>
            </a:extLst>
          </p:cNvPr>
          <p:cNvSpPr txBox="1"/>
          <p:nvPr/>
        </p:nvSpPr>
        <p:spPr>
          <a:xfrm>
            <a:off x="2999244" y="6449333"/>
            <a:ext cx="1842889" cy="38912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defRPr>
            </a:lvl1pPr>
          </a:lstStyle>
          <a:p>
            <a:r>
              <a:rPr lang="en-US" dirty="0"/>
              <a:t>European Open Science Cloud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AD0545-D0E4-522C-5D46-DE5000AD5FE2}"/>
              </a:ext>
            </a:extLst>
          </p:cNvPr>
          <p:cNvSpPr txBox="1"/>
          <p:nvPr/>
        </p:nvSpPr>
        <p:spPr>
          <a:xfrm>
            <a:off x="367695" y="66532"/>
            <a:ext cx="2018666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2800" b="1" dirty="0">
                <a:solidFill>
                  <a:schemeClr val="bg1"/>
                </a:solidFill>
              </a:rPr>
              <a:t>Room 1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3FDF8E-8A19-9EA0-974A-00DA5B9D2759}"/>
              </a:ext>
            </a:extLst>
          </p:cNvPr>
          <p:cNvSpPr txBox="1"/>
          <p:nvPr/>
        </p:nvSpPr>
        <p:spPr>
          <a:xfrm>
            <a:off x="2636442" y="56305"/>
            <a:ext cx="2018666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2800" b="1" dirty="0">
                <a:solidFill>
                  <a:schemeClr val="bg1"/>
                </a:solidFill>
              </a:rPr>
              <a:t>Room 2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EE3CDC-4D2F-E335-0CB2-F417291DE2EA}"/>
              </a:ext>
            </a:extLst>
          </p:cNvPr>
          <p:cNvSpPr txBox="1"/>
          <p:nvPr/>
        </p:nvSpPr>
        <p:spPr>
          <a:xfrm>
            <a:off x="7144059" y="51476"/>
            <a:ext cx="2120903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2800" b="1" dirty="0">
                <a:solidFill>
                  <a:schemeClr val="bg1"/>
                </a:solidFill>
              </a:rPr>
              <a:t>Room 4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8CF7C2-CF7C-FBC7-5C21-35606B54E55E}"/>
              </a:ext>
            </a:extLst>
          </p:cNvPr>
          <p:cNvSpPr txBox="1"/>
          <p:nvPr/>
        </p:nvSpPr>
        <p:spPr>
          <a:xfrm>
            <a:off x="9602185" y="64510"/>
            <a:ext cx="1993255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2800" b="1" dirty="0">
                <a:solidFill>
                  <a:schemeClr val="bg1"/>
                </a:solidFill>
              </a:rPr>
              <a:t>Room 5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FC5B66-BC25-2FB9-1631-53711223F9EA}"/>
              </a:ext>
            </a:extLst>
          </p:cNvPr>
          <p:cNvSpPr txBox="1"/>
          <p:nvPr/>
        </p:nvSpPr>
        <p:spPr>
          <a:xfrm>
            <a:off x="4761690" y="70084"/>
            <a:ext cx="2139832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sz="2800" b="1" dirty="0">
                <a:solidFill>
                  <a:schemeClr val="bg1"/>
                </a:solidFill>
              </a:rPr>
              <a:t>Room 3</a:t>
            </a:r>
            <a:endParaRPr lang="en-IE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10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D9A99-86CE-B5BB-5F30-32C14310D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DA13C-1A86-7A33-2DEC-C7EF052A80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/>
              <a:t>Highlights of the </a:t>
            </a:r>
            <a:r>
              <a:rPr lang="fr-BE" dirty="0" err="1"/>
              <a:t>breakout</a:t>
            </a:r>
            <a:r>
              <a:rPr lang="fr-BE" dirty="0"/>
              <a:t> sessions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25805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DB2302-6C7D-C0E3-E240-A969D5EF7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6E67B-64A6-0331-1763-3BEB75E1E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Conclusion and </a:t>
            </a:r>
            <a:r>
              <a:rPr lang="fr-BE" dirty="0" err="1"/>
              <a:t>next</a:t>
            </a:r>
            <a:r>
              <a:rPr lang="fr-BE" dirty="0"/>
              <a:t> </a:t>
            </a:r>
            <a:r>
              <a:rPr lang="fr-BE" dirty="0" err="1"/>
              <a:t>steps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5E389F-D910-AE05-73F5-7E29526540FD}"/>
              </a:ext>
            </a:extLst>
          </p:cNvPr>
          <p:cNvSpPr txBox="1"/>
          <p:nvPr/>
        </p:nvSpPr>
        <p:spPr>
          <a:xfrm>
            <a:off x="535910" y="1749937"/>
            <a:ext cx="11120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BE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b="1" dirty="0"/>
              <a:t>15 </a:t>
            </a:r>
            <a:r>
              <a:rPr lang="fr-BE" sz="2000" b="1" dirty="0" err="1"/>
              <a:t>Decembre</a:t>
            </a:r>
            <a:r>
              <a:rPr lang="fr-BE" sz="2000" b="1" dirty="0"/>
              <a:t> 2025: </a:t>
            </a:r>
            <a:r>
              <a:rPr lang="en-IE" sz="2000" dirty="0"/>
              <a:t>draft strategies shared with EC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b="1" dirty="0"/>
              <a:t>End </a:t>
            </a:r>
            <a:r>
              <a:rPr lang="fr-BE" sz="2000" b="1" dirty="0" err="1"/>
              <a:t>January</a:t>
            </a:r>
            <a:r>
              <a:rPr lang="fr-BE" sz="2000" b="1" dirty="0"/>
              <a:t> 2026: </a:t>
            </a:r>
            <a:r>
              <a:rPr lang="en-IE" sz="2000" dirty="0"/>
              <a:t>feedback from EC services for revisions</a:t>
            </a:r>
          </a:p>
          <a:p>
            <a:endParaRPr lang="fr-BE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b="1" dirty="0"/>
          </a:p>
        </p:txBody>
      </p:sp>
    </p:spTree>
    <p:extLst>
      <p:ext uri="{BB962C8B-B14F-4D97-AF65-F5344CB8AC3E}">
        <p14:creationId xmlns:p14="http://schemas.microsoft.com/office/powerpoint/2010/main" val="33679047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2E0A57-812B-EC19-126F-5E13ED2D7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DFBBB-2DCB-3488-D5FA-8B2DBE57B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Latest adoption dates of phasing-out strategies per implementation type</a:t>
            </a:r>
            <a:endParaRPr lang="en-I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403BC75-56D7-4CFC-A547-A7DBC230A2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183241"/>
              </p:ext>
            </p:extLst>
          </p:nvPr>
        </p:nvGraphicFramePr>
        <p:xfrm>
          <a:off x="569278" y="1841642"/>
          <a:ext cx="10917044" cy="444764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509068">
                  <a:extLst>
                    <a:ext uri="{9D8B030D-6E8A-4147-A177-3AD203B41FA5}">
                      <a16:colId xmlns:a16="http://schemas.microsoft.com/office/drawing/2014/main" val="938547999"/>
                    </a:ext>
                  </a:extLst>
                </a:gridCol>
                <a:gridCol w="4203353">
                  <a:extLst>
                    <a:ext uri="{9D8B030D-6E8A-4147-A177-3AD203B41FA5}">
                      <a16:colId xmlns:a16="http://schemas.microsoft.com/office/drawing/2014/main" val="1587635294"/>
                    </a:ext>
                  </a:extLst>
                </a:gridCol>
                <a:gridCol w="4204623">
                  <a:extLst>
                    <a:ext uri="{9D8B030D-6E8A-4147-A177-3AD203B41FA5}">
                      <a16:colId xmlns:a16="http://schemas.microsoft.com/office/drawing/2014/main" val="1077076320"/>
                    </a:ext>
                  </a:extLst>
                </a:gridCol>
              </a:tblGrid>
              <a:tr h="684253"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Implementation type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Specific legal base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Timeline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08333024"/>
                  </a:ext>
                </a:extLst>
              </a:tr>
              <a:tr h="684253"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Art. 187 (JUs)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Single Basic Act &amp; EuroHPC Regulation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Q2 2025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9322453"/>
                  </a:ext>
                </a:extLst>
              </a:tr>
              <a:tr h="342127"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Art. 185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Metrology &amp; PRIMA Regulations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Not defined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83977419"/>
                  </a:ext>
                </a:extLst>
              </a:tr>
              <a:tr h="684253"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EIT KICs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 dirty="0">
                          <a:effectLst/>
                        </a:rPr>
                        <a:t>EIT KIC Partnership Agreements (financial sustainability strategies)</a:t>
                      </a:r>
                      <a:endParaRPr lang="en-I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With the submission of the first Business Plan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7558880"/>
                  </a:ext>
                </a:extLst>
              </a:tr>
              <a:tr h="1368506"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Co-programmed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Memoranda of Understanding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IE" sz="1800">
                          <a:effectLst/>
                        </a:rPr>
                        <a:t>1</a:t>
                      </a:r>
                      <a:r>
                        <a:rPr lang="en-IE" sz="1800" baseline="30000">
                          <a:effectLst/>
                        </a:rPr>
                        <a:t>st</a:t>
                      </a:r>
                      <a:r>
                        <a:rPr lang="en-IE" sz="1800">
                          <a:effectLst/>
                        </a:rPr>
                        <a:t> Strategic Plan: before the interim evaluation of Horizon Europe (Q2 2025); 2</a:t>
                      </a:r>
                      <a:r>
                        <a:rPr lang="en-IE" sz="1800" baseline="30000">
                          <a:effectLst/>
                        </a:rPr>
                        <a:t>nd</a:t>
                      </a:r>
                      <a:r>
                        <a:rPr lang="en-IE" sz="1800">
                          <a:effectLst/>
                        </a:rPr>
                        <a:t> Strategic Plan: 1 year after MoU signature (Q2 2026)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81896683"/>
                  </a:ext>
                </a:extLst>
              </a:tr>
              <a:tr h="684253"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Co-funded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GB" sz="1800">
                          <a:effectLst/>
                        </a:rPr>
                        <a:t>Individual Grant Agreements</a:t>
                      </a:r>
                      <a:endParaRPr lang="en-I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06070" algn="ctr">
                        <a:spcBef>
                          <a:spcPts val="1200"/>
                        </a:spcBef>
                        <a:spcAft>
                          <a:spcPts val="1800"/>
                        </a:spcAft>
                        <a:buNone/>
                      </a:pPr>
                      <a:r>
                        <a:rPr lang="en-IE" sz="1800" dirty="0">
                          <a:effectLst/>
                        </a:rPr>
                        <a:t>Defined individually in the Grant Agreements or undefined</a:t>
                      </a:r>
                      <a:endParaRPr lang="en-I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1059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2299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816" y="1470821"/>
            <a:ext cx="11975184" cy="5226923"/>
          </a:xfrm>
        </p:spPr>
        <p:txBody>
          <a:bodyPr/>
          <a:lstStyle/>
          <a:p>
            <a:pPr marL="0" indent="0">
              <a:buNone/>
            </a:pPr>
            <a:r>
              <a:rPr lang="en-IE" sz="2000" dirty="0"/>
              <a:t>9:30 – 10:30	</a:t>
            </a:r>
            <a:r>
              <a:rPr lang="en-IE" sz="2000" b="1" dirty="0"/>
              <a:t>Setting the scene on phasing out strategies</a:t>
            </a:r>
            <a:r>
              <a:rPr lang="en-IE" sz="2000" dirty="0"/>
              <a:t>: rationale, process, guidelines and Q&amp;A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IE" sz="2000" dirty="0"/>
              <a:t>10:30 – 11:45 	</a:t>
            </a:r>
            <a:r>
              <a:rPr lang="en-IE" sz="2000" b="1" dirty="0"/>
              <a:t>Learning from experience</a:t>
            </a:r>
            <a:r>
              <a:rPr lang="en-IE" sz="2000" dirty="0"/>
              <a:t>: approaches to financial sustainability:</a:t>
            </a:r>
          </a:p>
          <a:p>
            <a:pPr lvl="1">
              <a:spcAft>
                <a:spcPts val="600"/>
              </a:spcAft>
            </a:pPr>
            <a:r>
              <a:rPr lang="en-IE" dirty="0" err="1"/>
              <a:t>IraSME</a:t>
            </a:r>
            <a:r>
              <a:rPr lang="en-IE" dirty="0"/>
              <a:t> – by Christian Fichtner</a:t>
            </a:r>
          </a:p>
          <a:p>
            <a:pPr lvl="1">
              <a:spcAft>
                <a:spcPts val="600"/>
              </a:spcAft>
            </a:pPr>
            <a:r>
              <a:rPr lang="en-IE" dirty="0"/>
              <a:t>EIT – by Marco Brueckner</a:t>
            </a:r>
          </a:p>
          <a:p>
            <a:pPr lvl="1">
              <a:spcAft>
                <a:spcPts val="600"/>
              </a:spcAft>
            </a:pPr>
            <a:r>
              <a:rPr lang="en-IE" dirty="0"/>
              <a:t>EIT Food – by Raphael </a:t>
            </a:r>
            <a:r>
              <a:rPr lang="en-IE" dirty="0" err="1"/>
              <a:t>Debleser</a:t>
            </a:r>
            <a:endParaRPr lang="en-IE" dirty="0"/>
          </a:p>
          <a:p>
            <a:pPr lvl="1"/>
            <a:r>
              <a:rPr lang="en-IE" dirty="0"/>
              <a:t>EIT Digital – by Federico Menna</a:t>
            </a:r>
          </a:p>
          <a:p>
            <a:pPr marL="0" indent="0">
              <a:buNone/>
            </a:pPr>
            <a:r>
              <a:rPr lang="en-IE" sz="2000" dirty="0"/>
              <a:t>11:45 – 12:30	</a:t>
            </a:r>
            <a:r>
              <a:rPr lang="en-US" sz="2000" b="1" dirty="0"/>
              <a:t>Collaborative work</a:t>
            </a:r>
            <a:r>
              <a:rPr lang="en-US" sz="2000" dirty="0"/>
              <a:t>: thematic breakout sessions</a:t>
            </a:r>
            <a:endParaRPr lang="en-IE" sz="2000" dirty="0"/>
          </a:p>
          <a:p>
            <a:pPr lvl="1"/>
            <a:r>
              <a:rPr lang="en-IE" dirty="0"/>
              <a:t>Tour de table: current status of strategy development</a:t>
            </a:r>
          </a:p>
          <a:p>
            <a:pPr lvl="1"/>
            <a:r>
              <a:rPr lang="en-IE" dirty="0"/>
              <a:t>Exploring potential synergies and opportunities for collaboration</a:t>
            </a:r>
          </a:p>
          <a:p>
            <a:pPr marL="0" indent="0">
              <a:buNone/>
            </a:pPr>
            <a:r>
              <a:rPr lang="en-IE" sz="2000" dirty="0"/>
              <a:t>12:30 – 13:00	</a:t>
            </a:r>
            <a:r>
              <a:rPr lang="en-IE" sz="2000" b="1" dirty="0"/>
              <a:t>Highlights from breakout sessions, conclusions and next steps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03853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FAA71-AE74-EBDE-29E3-5ADC27B40B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Setting the scene on phasing out strategies</a:t>
            </a:r>
            <a:endParaRPr lang="en-IE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E7550E-D394-5B47-8CCD-395B23592E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/>
              <a:t>Rationale, process, guidelines and Q&amp;A</a:t>
            </a:r>
          </a:p>
        </p:txBody>
      </p:sp>
    </p:spTree>
    <p:extLst>
      <p:ext uri="{BB962C8B-B14F-4D97-AF65-F5344CB8AC3E}">
        <p14:creationId xmlns:p14="http://schemas.microsoft.com/office/powerpoint/2010/main" val="2355423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2B159-35E3-ED80-813E-E38E4CE01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Rationale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7F4F84-EDB4-6182-E3C8-6D9CBC98D409}"/>
              </a:ext>
            </a:extLst>
          </p:cNvPr>
          <p:cNvSpPr txBox="1"/>
          <p:nvPr/>
        </p:nvSpPr>
        <p:spPr>
          <a:xfrm>
            <a:off x="744718" y="1772239"/>
            <a:ext cx="111201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Phasing out </a:t>
            </a:r>
            <a:r>
              <a:rPr lang="en-US" sz="2000" dirty="0"/>
              <a:t>= </a:t>
            </a:r>
            <a:r>
              <a:rPr lang="en-IE" sz="2000" dirty="0"/>
              <a:t>a (possibly gradual) discontinuation of funding from the Framework Programme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Legal obligations </a:t>
            </a:r>
            <a:r>
              <a:rPr lang="en-US" sz="2000" dirty="0"/>
              <a:t>set out in the Horizon Europe Regulation (Article 10.2(c) and Annex III.4(b))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Life-cycle</a:t>
            </a:r>
            <a:r>
              <a:rPr lang="en-US" sz="2000" dirty="0"/>
              <a:t>: remain impactful, relevant and efficient over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</a:t>
            </a:r>
            <a:r>
              <a:rPr lang="en-GB" sz="2000" dirty="0" err="1"/>
              <a:t>orward</a:t>
            </a:r>
            <a:r>
              <a:rPr lang="en-GB" sz="2000" dirty="0"/>
              <a:t>-looking exercise: opportunity to articulate and communicate the partnership’s </a:t>
            </a:r>
            <a:r>
              <a:rPr lang="en-GB" sz="2000" b="1" dirty="0"/>
              <a:t>strategic vision </a:t>
            </a:r>
            <a:r>
              <a:rPr lang="en-GB" sz="2000" dirty="0"/>
              <a:t>on its future role and evolution and </a:t>
            </a:r>
            <a:r>
              <a:rPr lang="en-GB" sz="2000" b="1" dirty="0"/>
              <a:t>secure its legacy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Developing a phasing out strategy </a:t>
            </a:r>
            <a:r>
              <a:rPr lang="en-GB" sz="2000" b="1" dirty="0"/>
              <a:t>≠ </a:t>
            </a:r>
            <a:r>
              <a:rPr lang="en-GB" sz="2000" dirty="0"/>
              <a:t>Discontinuation of the partnership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b="1" dirty="0"/>
              <a:t>Failure to comply → </a:t>
            </a:r>
            <a:r>
              <a:rPr lang="en-GB" b="1" dirty="0"/>
              <a:t>weakness</a:t>
            </a:r>
            <a:r>
              <a:rPr lang="en-GB" dirty="0"/>
              <a:t> when assessing the partnership's performance and future prospects.</a:t>
            </a:r>
            <a:endParaRPr lang="en-I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b="1" dirty="0"/>
          </a:p>
        </p:txBody>
      </p:sp>
    </p:spTree>
    <p:extLst>
      <p:ext uri="{BB962C8B-B14F-4D97-AF65-F5344CB8AC3E}">
        <p14:creationId xmlns:p14="http://schemas.microsoft.com/office/powerpoint/2010/main" val="3875723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81CF2-99A5-3E71-0CF1-F2F0F0440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6A101-A85D-48F9-95E9-611EC9C25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Process</a:t>
            </a:r>
            <a:endParaRPr lang="en-IE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99002B0-A204-E05F-FD76-9036D75488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8437099"/>
              </p:ext>
            </p:extLst>
          </p:nvPr>
        </p:nvGraphicFramePr>
        <p:xfrm>
          <a:off x="323951" y="4822903"/>
          <a:ext cx="11619005" cy="1038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E62F9FC-A6D7-D988-1D64-A18EB2DED2BE}"/>
              </a:ext>
            </a:extLst>
          </p:cNvPr>
          <p:cNvSpPr txBox="1"/>
          <p:nvPr/>
        </p:nvSpPr>
        <p:spPr>
          <a:xfrm>
            <a:off x="323951" y="1639222"/>
            <a:ext cx="118680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principle </a:t>
            </a:r>
            <a:r>
              <a:rPr lang="en-US" sz="2000" b="1" dirty="0"/>
              <a:t>an ex-ante selection criterion</a:t>
            </a:r>
            <a:endParaRPr lang="en-IE" sz="20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IE" sz="2000" b="1" dirty="0"/>
              <a:t>Alignment of </a:t>
            </a:r>
            <a:r>
              <a:rPr lang="en-GB" sz="2000" b="1" dirty="0"/>
              <a:t>timelines</a:t>
            </a:r>
            <a:r>
              <a:rPr lang="en-GB" sz="2000" dirty="0"/>
              <a:t> for latest adoption dates for all types of Partnerships</a:t>
            </a:r>
            <a:endParaRPr lang="en-GB" sz="2000" b="1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Coordination in </a:t>
            </a:r>
            <a:r>
              <a:rPr lang="en-GB" sz="2000" b="1" dirty="0"/>
              <a:t>thematic clusters </a:t>
            </a:r>
            <a:r>
              <a:rPr lang="en-GB" sz="2000" dirty="0"/>
              <a:t>and benefit from the </a:t>
            </a:r>
            <a:r>
              <a:rPr lang="en-GB" sz="2000" b="1" dirty="0"/>
              <a:t>guidance and support </a:t>
            </a:r>
            <a:r>
              <a:rPr lang="en-GB" sz="2000" dirty="0"/>
              <a:t>of the European Commission services → robustness, cross-fertilisation and strategic alignment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JUs and the KICs</a:t>
            </a:r>
            <a:r>
              <a:rPr lang="en-GB" sz="2000" dirty="0"/>
              <a:t>, specific processes are in place</a:t>
            </a:r>
            <a:endParaRPr lang="en-IE" sz="2000" b="1" dirty="0"/>
          </a:p>
        </p:txBody>
      </p:sp>
    </p:spTree>
    <p:extLst>
      <p:ext uri="{BB962C8B-B14F-4D97-AF65-F5344CB8AC3E}">
        <p14:creationId xmlns:p14="http://schemas.microsoft.com/office/powerpoint/2010/main" val="2783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A99EC-5462-19F8-C59E-B791D5D81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12530-54DE-3598-18B1-1822010DC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Guidelines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347677-2CB6-7EDC-44AF-DBF31F06DE43}"/>
              </a:ext>
            </a:extLst>
          </p:cNvPr>
          <p:cNvSpPr txBox="1"/>
          <p:nvPr/>
        </p:nvSpPr>
        <p:spPr>
          <a:xfrm>
            <a:off x="744718" y="1772239"/>
            <a:ext cx="1112018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b="1" dirty="0"/>
              <a:t>A concise and </a:t>
            </a:r>
            <a:r>
              <a:rPr lang="fr-BE" sz="2000" b="1" dirty="0" err="1"/>
              <a:t>strategic</a:t>
            </a:r>
            <a:r>
              <a:rPr lang="fr-BE" sz="2000" b="1" dirty="0"/>
              <a:t>, </a:t>
            </a:r>
            <a:r>
              <a:rPr lang="fr-BE" sz="2000" dirty="0" err="1"/>
              <a:t>several</a:t>
            </a:r>
            <a:r>
              <a:rPr lang="fr-BE" sz="2000" dirty="0"/>
              <a:t> scenarios </a:t>
            </a:r>
            <a:r>
              <a:rPr lang="fr-BE" sz="2000" dirty="0" err="1"/>
              <a:t>may</a:t>
            </a:r>
            <a:r>
              <a:rPr lang="fr-BE" sz="2000" dirty="0"/>
              <a:t> </a:t>
            </a:r>
            <a:r>
              <a:rPr lang="fr-BE" sz="2000" dirty="0" err="1"/>
              <a:t>be</a:t>
            </a:r>
            <a:r>
              <a:rPr lang="fr-BE" sz="2000" dirty="0"/>
              <a:t> </a:t>
            </a:r>
            <a:r>
              <a:rPr lang="fr-BE" sz="2000" dirty="0" err="1"/>
              <a:t>explored</a:t>
            </a:r>
            <a:r>
              <a:rPr lang="fr-BE" sz="2000" dirty="0"/>
              <a:t>, ≤ </a:t>
            </a:r>
            <a:r>
              <a:rPr lang="en-GB" sz="2000" dirty="0"/>
              <a:t>3 pages per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Compulsory elements: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At least one credible scenario </a:t>
            </a:r>
            <a:r>
              <a:rPr lang="en-US" sz="2000" b="1" dirty="0"/>
              <a:t>without EU Framework </a:t>
            </a:r>
            <a:r>
              <a:rPr lang="en-US" sz="2000" b="1" dirty="0" err="1"/>
              <a:t>Programme</a:t>
            </a:r>
            <a:r>
              <a:rPr lang="en-US" sz="2000" b="1" dirty="0"/>
              <a:t> funding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Each scenario: alternative </a:t>
            </a:r>
            <a:r>
              <a:rPr lang="en-US" sz="2000" b="1" dirty="0"/>
              <a:t>implementation modality</a:t>
            </a:r>
            <a:r>
              <a:rPr lang="en-US" sz="2000" dirty="0"/>
              <a:t>, a realistic, </a:t>
            </a:r>
            <a:r>
              <a:rPr lang="en-US" sz="2000" b="1" dirty="0"/>
              <a:t>actionable pathway </a:t>
            </a:r>
            <a:r>
              <a:rPr lang="en-US" sz="2000" dirty="0"/>
              <a:t>and an indicative </a:t>
            </a:r>
            <a:r>
              <a:rPr lang="en-US" sz="2000" b="1" dirty="0"/>
              <a:t>timeline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indicators </a:t>
            </a:r>
            <a:r>
              <a:rPr lang="en-US" sz="2000" dirty="0"/>
              <a:t>for assessing progress towards the phasing out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Consistency</a:t>
            </a:r>
            <a:r>
              <a:rPr lang="en-GB" dirty="0"/>
              <a:t> with the overall strategic orientation and </a:t>
            </a:r>
            <a:r>
              <a:rPr lang="en-GB" b="1" dirty="0"/>
              <a:t>coherence</a:t>
            </a:r>
            <a:r>
              <a:rPr lang="en-GB" dirty="0"/>
              <a:t> with the policy context</a:t>
            </a:r>
            <a:endParaRPr lang="fr-BE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b="1" dirty="0"/>
          </a:p>
        </p:txBody>
      </p:sp>
    </p:spTree>
    <p:extLst>
      <p:ext uri="{BB962C8B-B14F-4D97-AF65-F5344CB8AC3E}">
        <p14:creationId xmlns:p14="http://schemas.microsoft.com/office/powerpoint/2010/main" val="1851649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D6681-DF2E-5D4F-6E70-92FDFC5B2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4C927-B573-638B-45A0-EC7658BB4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Don’ts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0BDEC2-F04D-0FC1-30CA-7C0C796D0EEC}"/>
              </a:ext>
            </a:extLst>
          </p:cNvPr>
          <p:cNvSpPr txBox="1"/>
          <p:nvPr/>
        </p:nvSpPr>
        <p:spPr>
          <a:xfrm>
            <a:off x="744718" y="1772239"/>
            <a:ext cx="111201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b="1" dirty="0"/>
              <a:t>Not a box </a:t>
            </a:r>
            <a:r>
              <a:rPr lang="fr-BE" sz="2000" b="1" dirty="0" err="1"/>
              <a:t>ticking</a:t>
            </a:r>
            <a:r>
              <a:rPr lang="fr-BE" sz="2000" b="1" dirty="0"/>
              <a:t> </a:t>
            </a:r>
            <a:r>
              <a:rPr lang="fr-BE" sz="2000" dirty="0" err="1"/>
              <a:t>exercise</a:t>
            </a:r>
            <a:endParaRPr lang="fr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Not about listing </a:t>
            </a:r>
            <a:r>
              <a:rPr lang="en-GB" sz="2000" b="1" dirty="0"/>
              <a:t>achievements</a:t>
            </a:r>
            <a:r>
              <a:rPr lang="en-GB" sz="2000" dirty="0"/>
              <a:t> or past performance</a:t>
            </a:r>
            <a:endParaRPr lang="fr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The status quo </a:t>
            </a:r>
            <a:r>
              <a:rPr lang="en-US" sz="2000" dirty="0"/>
              <a:t>does not constitute a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phasing-out strategy should </a:t>
            </a:r>
            <a:r>
              <a:rPr lang="en-US" sz="2000" b="1" dirty="0"/>
              <a:t>not</a:t>
            </a:r>
            <a:r>
              <a:rPr lang="en-US" sz="2000" dirty="0"/>
              <a:t> be presented as a </a:t>
            </a:r>
            <a:r>
              <a:rPr lang="en-US" sz="2000" b="1" dirty="0"/>
              <a:t>case for extending </a:t>
            </a:r>
            <a:r>
              <a:rPr lang="en-US" sz="2000" dirty="0"/>
              <a:t>the partnership’s funding.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Avoid scenarios that assume </a:t>
            </a:r>
            <a:r>
              <a:rPr lang="en-US" sz="2000" b="1" dirty="0"/>
              <a:t>complete loss of all funding and thereby assets ≠</a:t>
            </a:r>
            <a:r>
              <a:rPr lang="en-US" sz="2000" dirty="0"/>
              <a:t> meaningful phasing-out pathway</a:t>
            </a: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225142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5D2D94-7EE7-2142-21FA-A20639C092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A3E5A-F0E7-878C-D1AD-3CD320783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Dos (I)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EFDD11-287F-935D-3B76-F7AA99B9D91E}"/>
              </a:ext>
            </a:extLst>
          </p:cNvPr>
          <p:cNvSpPr txBox="1"/>
          <p:nvPr/>
        </p:nvSpPr>
        <p:spPr>
          <a:xfrm>
            <a:off x="535910" y="1549214"/>
            <a:ext cx="111201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Overview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Describe the </a:t>
            </a:r>
            <a:r>
              <a:rPr lang="en-US" sz="2000" b="1" dirty="0"/>
              <a:t>objective</a:t>
            </a:r>
            <a:r>
              <a:rPr lang="en-US" sz="2000" dirty="0"/>
              <a:t> of scenario and how it ensures continuity of the partnership’s policy purpose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Outline the main contextual or policy </a:t>
            </a:r>
            <a:r>
              <a:rPr lang="en-US" sz="2000" b="1" dirty="0"/>
              <a:t>assumptions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Explain how the scenario remains </a:t>
            </a:r>
            <a:r>
              <a:rPr lang="en-US" sz="2000" b="1" dirty="0"/>
              <a:t>consistent</a:t>
            </a:r>
            <a:r>
              <a:rPr lang="en-US" sz="2000" dirty="0"/>
              <a:t> with its overall landscape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u="sng" dirty="0"/>
              <a:t>Implementation</a:t>
            </a:r>
          </a:p>
          <a:p>
            <a:endParaRPr lang="fr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Present the proposed alternative </a:t>
            </a:r>
            <a:r>
              <a:rPr lang="en-US" sz="2000" b="1" dirty="0"/>
              <a:t>implementation modality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Outline how </a:t>
            </a:r>
            <a:r>
              <a:rPr lang="en-US" sz="2000" b="1" dirty="0"/>
              <a:t>governance</a:t>
            </a:r>
            <a:r>
              <a:rPr lang="en-US" sz="2000" dirty="0"/>
              <a:t> would evolve, including roles of current partners and any new actors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Identify potential </a:t>
            </a:r>
            <a:r>
              <a:rPr lang="en-US" sz="2000" b="1" dirty="0"/>
              <a:t>sources of funding </a:t>
            </a:r>
            <a:r>
              <a:rPr lang="en-US" sz="2000" dirty="0"/>
              <a:t>and how they would be mobilized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AD81EF-2C1E-E818-5666-D034B55E5071}"/>
              </a:ext>
            </a:extLst>
          </p:cNvPr>
          <p:cNvSpPr/>
          <p:nvPr/>
        </p:nvSpPr>
        <p:spPr>
          <a:xfrm>
            <a:off x="9645805" y="100361"/>
            <a:ext cx="2419815" cy="38249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i="1" dirty="0">
                <a:solidFill>
                  <a:schemeClr val="accent6"/>
                </a:solidFill>
              </a:rPr>
              <a:t>For inspiration </a:t>
            </a:r>
            <a:r>
              <a:rPr lang="fr-BE" i="1" dirty="0" err="1">
                <a:solidFill>
                  <a:schemeClr val="accent6"/>
                </a:solidFill>
              </a:rPr>
              <a:t>only</a:t>
            </a:r>
            <a:r>
              <a:rPr lang="fr-BE" i="1" dirty="0">
                <a:solidFill>
                  <a:schemeClr val="accent6"/>
                </a:solidFill>
              </a:rPr>
              <a:t>!</a:t>
            </a:r>
            <a:endParaRPr lang="en-IE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540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4F1BC-BBF5-E9AA-B9F5-65440D10B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Dos (II)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CDD2B-B2AB-BFA0-87D9-D9C815E10F46}"/>
              </a:ext>
            </a:extLst>
          </p:cNvPr>
          <p:cNvSpPr txBox="1"/>
          <p:nvPr/>
        </p:nvSpPr>
        <p:spPr>
          <a:xfrm>
            <a:off x="634978" y="1627273"/>
            <a:ext cx="1155702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Pathway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Describe the main </a:t>
            </a:r>
            <a:r>
              <a:rPr lang="en-US" sz="2000" b="1" dirty="0"/>
              <a:t>steps and milestones </a:t>
            </a:r>
            <a:r>
              <a:rPr lang="en-US" sz="2000" dirty="0"/>
              <a:t>for transitioning to this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Provide an approximate </a:t>
            </a:r>
            <a:r>
              <a:rPr lang="en-US" sz="2000" b="1" dirty="0"/>
              <a:t>timeline</a:t>
            </a:r>
            <a:r>
              <a:rPr lang="en-US" sz="2000" dirty="0"/>
              <a:t> from the current phase through full implementation of the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Highlight </a:t>
            </a:r>
            <a:r>
              <a:rPr lang="en-US" sz="2000" b="1" dirty="0"/>
              <a:t>key conditions or decisions </a:t>
            </a:r>
            <a:r>
              <a:rPr lang="en-US" sz="2000" dirty="0"/>
              <a:t>required to make this transition feasible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u="sng" dirty="0"/>
              <a:t>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Propose measurable </a:t>
            </a:r>
            <a:r>
              <a:rPr lang="en-US" sz="2000" b="1" dirty="0"/>
              <a:t>indicators</a:t>
            </a:r>
            <a:r>
              <a:rPr lang="en-US" sz="2000" dirty="0"/>
              <a:t> to track progress towards phasing-out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Describe </a:t>
            </a:r>
            <a:r>
              <a:rPr lang="en-US" sz="2000" b="1" dirty="0"/>
              <a:t>how</a:t>
            </a:r>
            <a:r>
              <a:rPr lang="en-US" sz="2000" dirty="0"/>
              <a:t> monitoring would be carried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37781E-EBC2-0AAB-0AFC-C568B6557153}"/>
              </a:ext>
            </a:extLst>
          </p:cNvPr>
          <p:cNvSpPr/>
          <p:nvPr/>
        </p:nvSpPr>
        <p:spPr>
          <a:xfrm>
            <a:off x="9645805" y="100361"/>
            <a:ext cx="2419815" cy="382499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i="1" dirty="0">
                <a:solidFill>
                  <a:schemeClr val="accent6"/>
                </a:solidFill>
              </a:rPr>
              <a:t>For inspiration </a:t>
            </a:r>
            <a:r>
              <a:rPr lang="fr-BE" i="1" dirty="0" err="1">
                <a:solidFill>
                  <a:schemeClr val="accent6"/>
                </a:solidFill>
              </a:rPr>
              <a:t>only</a:t>
            </a:r>
            <a:r>
              <a:rPr lang="fr-BE" i="1" dirty="0">
                <a:solidFill>
                  <a:schemeClr val="accent6"/>
                </a:solidFill>
              </a:rPr>
              <a:t>!</a:t>
            </a:r>
            <a:endParaRPr lang="en-IE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045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ERA-Master">
  <a:themeElements>
    <a:clrScheme name="DLR-Farben">
      <a:dk1>
        <a:sysClr val="windowText" lastClr="000000"/>
      </a:dk1>
      <a:lt1>
        <a:sysClr val="window" lastClr="FFFFFF"/>
      </a:lt1>
      <a:dk2>
        <a:srgbClr val="134093"/>
      </a:dk2>
      <a:lt2>
        <a:srgbClr val="EEECE1"/>
      </a:lt2>
      <a:accent1>
        <a:srgbClr val="0088D1"/>
      </a:accent1>
      <a:accent2>
        <a:srgbClr val="C7C7C7"/>
      </a:accent2>
      <a:accent3>
        <a:srgbClr val="E40429"/>
      </a:accent3>
      <a:accent4>
        <a:srgbClr val="00B2EF"/>
      </a:accent4>
      <a:accent5>
        <a:srgbClr val="FFE27F"/>
      </a:accent5>
      <a:accent6>
        <a:srgbClr val="9BE2F8"/>
      </a:accent6>
      <a:hlink>
        <a:srgbClr val="134093"/>
      </a:hlink>
      <a:folHlink>
        <a:srgbClr val="666666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4EC8B1AAB1AF4CBC83EADDB4207A90" ma:contentTypeVersion="11" ma:contentTypeDescription="Create a new document." ma:contentTypeScope="" ma:versionID="c325671a853aab8e006aebff08d94d4a">
  <xsd:schema xmlns:xsd="http://www.w3.org/2001/XMLSchema" xmlns:xs="http://www.w3.org/2001/XMLSchema" xmlns:p="http://schemas.microsoft.com/office/2006/metadata/properties" xmlns:ns2="f5a51f69-7225-48da-b2ba-9ca8ae9a172d" xmlns:ns3="3c265319-02e8-4fe4-8852-dddc633064b9" targetNamespace="http://schemas.microsoft.com/office/2006/metadata/properties" ma:root="true" ma:fieldsID="fab47a80a9ed21020ff9999d2b4c4145" ns2:_="" ns3:_="">
    <xsd:import namespace="f5a51f69-7225-48da-b2ba-9ca8ae9a172d"/>
    <xsd:import namespace="3c265319-02e8-4fe4-8852-dddc633064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Tag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a51f69-7225-48da-b2ba-9ca8ae9a17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Tags" ma:index="15" nillable="true" ma:displayName="Tags" ma:format="Dropdown" ma:internalName="Tag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Funding rate"/>
                    <xsd:enumeration value="Financial management"/>
                    <xsd:enumeration value="Work Programme"/>
                    <xsd:enumeration value="Top-ups"/>
                    <xsd:enumeration value="Slides"/>
                    <xsd:enumeration value="Recordings"/>
                    <xsd:enumeration value="Meeting summaries"/>
                    <xsd:enumeration value="Meetings"/>
                    <xsd:enumeration value="Agenda"/>
                    <xsd:enumeration value="Synergies"/>
                    <xsd:enumeration value="Evaluations"/>
                    <xsd:enumeration value="CoI"/>
                    <xsd:enumeration value="In-kind"/>
                    <xsd:enumeration value="Admin"/>
                    <xsd:enumeration value="2nd Strategic Plan"/>
                    <xsd:enumeration value="Co-funds"/>
                    <xsd:enumeration value="Co-programmed"/>
                    <xsd:enumeration value="Institutionalised"/>
                    <xsd:enumeration value="Monitoring"/>
                    <xsd:enumeration value="SPC"/>
                    <xsd:enumeration value="Draft fiche"/>
                    <xsd:enumeration value="Legislation"/>
                    <xsd:enumeration value="Communications"/>
                    <xsd:enumeration value="Associated Countries"/>
                    <xsd:enumeration value="International cooperation"/>
                    <xsd:enumeration value="FSTP"/>
                    <xsd:enumeration value="Phasing-out"/>
                  </xsd:restriction>
                </xsd:simpleType>
              </xsd:element>
            </xsd:sequence>
          </xsd:extension>
        </xsd:complexContent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265319-02e8-4fe4-8852-dddc633064b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gs xmlns="f5a51f69-7225-48da-b2ba-9ca8ae9a172d" xsi:nil="true"/>
  </documentManagement>
</p:properties>
</file>

<file path=customXml/itemProps1.xml><?xml version="1.0" encoding="utf-8"?>
<ds:datastoreItem xmlns:ds="http://schemas.openxmlformats.org/officeDocument/2006/customXml" ds:itemID="{2982F99A-CF8E-4C91-BDB6-34564EAA682A}"/>
</file>

<file path=customXml/itemProps2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F87431-2774-4E17-BE38-8A579357848D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19175</TotalTime>
  <Words>1120</Words>
  <Application>Microsoft Office PowerPoint</Application>
  <PresentationFormat>Widescreen</PresentationFormat>
  <Paragraphs>217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Office Theme</vt:lpstr>
      <vt:lpstr>ERA-Master</vt:lpstr>
      <vt:lpstr>Workshop on Phasing out Strategies</vt:lpstr>
      <vt:lpstr>Agenda</vt:lpstr>
      <vt:lpstr>Setting the scene on phasing out strategies</vt:lpstr>
      <vt:lpstr>Rationale</vt:lpstr>
      <vt:lpstr>Process</vt:lpstr>
      <vt:lpstr>Guidelines</vt:lpstr>
      <vt:lpstr>Don’ts</vt:lpstr>
      <vt:lpstr>Dos (I)</vt:lpstr>
      <vt:lpstr>Dos (II)</vt:lpstr>
      <vt:lpstr>Dos (III)</vt:lpstr>
      <vt:lpstr>Q&amp;A</vt:lpstr>
      <vt:lpstr>Learning from experience: approaches to financial sustainability</vt:lpstr>
      <vt:lpstr>Q&amp;A</vt:lpstr>
      <vt:lpstr>Collaborative work: thematic breakout sessions</vt:lpstr>
      <vt:lpstr>Breakout sessions</vt:lpstr>
      <vt:lpstr>Highlights of the breakout sessions</vt:lpstr>
      <vt:lpstr>Conclusion and next steps</vt:lpstr>
      <vt:lpstr>Thank you</vt:lpstr>
      <vt:lpstr>Latest adoption dates of phasing-out strategies per implementation type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JAMARD Marion (RTD)</cp:lastModifiedBy>
  <cp:revision>256</cp:revision>
  <dcterms:created xsi:type="dcterms:W3CDTF">2019-08-09T12:06:42Z</dcterms:created>
  <dcterms:modified xsi:type="dcterms:W3CDTF">2025-10-28T14:35:05Z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0x010100894EC8B1AAB1AF4CBC83EADDB4207A90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2025-08-12T13:00:07Z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d6f05968-5024-45af-9294-260271289a83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10, 3, 0, 1</vt:lpwstr>
  </property>
</Properties>
</file>